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1"/>
  </p:sldMasterIdLst>
  <p:notesMasterIdLst>
    <p:notesMasterId r:id="rId33"/>
  </p:notesMasterIdLst>
  <p:handoutMasterIdLst>
    <p:handoutMasterId r:id="rId34"/>
  </p:handoutMasterIdLst>
  <p:sldIdLst>
    <p:sldId id="294" r:id="rId2"/>
    <p:sldId id="295" r:id="rId3"/>
    <p:sldId id="297" r:id="rId4"/>
    <p:sldId id="298" r:id="rId5"/>
    <p:sldId id="299" r:id="rId6"/>
    <p:sldId id="352" r:id="rId7"/>
    <p:sldId id="350" r:id="rId8"/>
    <p:sldId id="326" r:id="rId9"/>
    <p:sldId id="300" r:id="rId10"/>
    <p:sldId id="327" r:id="rId11"/>
    <p:sldId id="301" r:id="rId12"/>
    <p:sldId id="329" r:id="rId13"/>
    <p:sldId id="305" r:id="rId14"/>
    <p:sldId id="302" r:id="rId15"/>
    <p:sldId id="303" r:id="rId16"/>
    <p:sldId id="304" r:id="rId17"/>
    <p:sldId id="306" r:id="rId18"/>
    <p:sldId id="307" r:id="rId19"/>
    <p:sldId id="308" r:id="rId20"/>
    <p:sldId id="309" r:id="rId21"/>
    <p:sldId id="353" r:id="rId22"/>
    <p:sldId id="311" r:id="rId23"/>
    <p:sldId id="312" r:id="rId24"/>
    <p:sldId id="313" r:id="rId25"/>
    <p:sldId id="355" r:id="rId26"/>
    <p:sldId id="356" r:id="rId27"/>
    <p:sldId id="314" r:id="rId28"/>
    <p:sldId id="315" r:id="rId29"/>
    <p:sldId id="320" r:id="rId30"/>
    <p:sldId id="322" r:id="rId31"/>
    <p:sldId id="323" r:id="rId32"/>
  </p:sldIdLst>
  <p:sldSz cx="9144000" cy="5143500" type="screen16x9"/>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5pPr>
    <a:lvl6pPr marL="2286000" algn="l" defTabSz="914400" rtl="0" eaLnBrk="1" latinLnBrk="0" hangingPunct="1">
      <a:defRPr sz="2400" kern="1200">
        <a:solidFill>
          <a:schemeClr val="tx1"/>
        </a:solidFill>
        <a:latin typeface="Arial" charset="0"/>
        <a:ea typeface="ＭＳ Ｐゴシック" pitchFamily="108" charset="-128"/>
        <a:cs typeface="+mn-cs"/>
      </a:defRPr>
    </a:lvl6pPr>
    <a:lvl7pPr marL="2743200" algn="l" defTabSz="914400" rtl="0" eaLnBrk="1" latinLnBrk="0" hangingPunct="1">
      <a:defRPr sz="2400" kern="1200">
        <a:solidFill>
          <a:schemeClr val="tx1"/>
        </a:solidFill>
        <a:latin typeface="Arial" charset="0"/>
        <a:ea typeface="ＭＳ Ｐゴシック" pitchFamily="108" charset="-128"/>
        <a:cs typeface="+mn-cs"/>
      </a:defRPr>
    </a:lvl7pPr>
    <a:lvl8pPr marL="3200400" algn="l" defTabSz="914400" rtl="0" eaLnBrk="1" latinLnBrk="0" hangingPunct="1">
      <a:defRPr sz="2400" kern="1200">
        <a:solidFill>
          <a:schemeClr val="tx1"/>
        </a:solidFill>
        <a:latin typeface="Arial" charset="0"/>
        <a:ea typeface="ＭＳ Ｐゴシック" pitchFamily="108" charset="-128"/>
        <a:cs typeface="+mn-cs"/>
      </a:defRPr>
    </a:lvl8pPr>
    <a:lvl9pPr marL="3657600" algn="l" defTabSz="914400" rtl="0" eaLnBrk="1" latinLnBrk="0" hangingPunct="1">
      <a:defRPr sz="2400" kern="1200">
        <a:solidFill>
          <a:schemeClr val="tx1"/>
        </a:solidFill>
        <a:latin typeface="Arial" charset="0"/>
        <a:ea typeface="ＭＳ Ｐゴシック" pitchFamily="108"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AB00"/>
    <a:srgbClr val="9CCE6A"/>
    <a:srgbClr val="7AB800"/>
    <a:srgbClr val="A585BA"/>
    <a:srgbClr val="814F9B"/>
    <a:srgbClr val="BCBDC0"/>
    <a:srgbClr val="939598"/>
    <a:srgbClr val="6D6E71"/>
    <a:srgbClr val="58585A"/>
    <a:srgbClr val="645D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1" autoAdjust="0"/>
    <p:restoredTop sz="94922" autoAdjust="0"/>
  </p:normalViewPr>
  <p:slideViewPr>
    <p:cSldViewPr snapToGrid="0" showGuides="1">
      <p:cViewPr varScale="1">
        <p:scale>
          <a:sx n="88" d="100"/>
          <a:sy n="88" d="100"/>
        </p:scale>
        <p:origin x="-864" y="-102"/>
      </p:cViewPr>
      <p:guideLst>
        <p:guide orient="horz" pos="776"/>
        <p:guide orient="horz" pos="3132"/>
        <p:guide orient="horz" pos="218"/>
        <p:guide orient="horz" pos="348"/>
        <p:guide orient="horz" pos="591"/>
        <p:guide orient="horz" pos="255"/>
        <p:guide orient="horz" pos="3192"/>
        <p:guide orient="horz" pos="2555"/>
        <p:guide pos="2880"/>
        <p:guide pos="4320"/>
        <p:guide pos="237"/>
        <p:guide pos="143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200144052745468E-2"/>
          <c:y val="0.10182691108866999"/>
          <c:w val="0.94214497000440167"/>
          <c:h val="0.72992997595842579"/>
        </c:manualLayout>
      </c:layout>
      <c:barChart>
        <c:barDir val="col"/>
        <c:grouping val="clustered"/>
        <c:varyColors val="0"/>
        <c:ser>
          <c:idx val="0"/>
          <c:order val="0"/>
          <c:tx>
            <c:strRef>
              <c:f>Sheet1!$B$1</c:f>
              <c:strCache>
                <c:ptCount val="1"/>
                <c:pt idx="0">
                  <c:v>Senior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F5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360 Degree Feedback</c:v>
                </c:pt>
                <c:pt idx="1">
                  <c:v>Competency Based Assessments</c:v>
                </c:pt>
                <c:pt idx="2">
                  <c:v>Personality Assessments</c:v>
                </c:pt>
                <c:pt idx="3">
                  <c:v>Cognitive Assessments</c:v>
                </c:pt>
                <c:pt idx="4">
                  <c:v>Leadership Style Inventories</c:v>
                </c:pt>
              </c:strCache>
            </c:strRef>
          </c:cat>
          <c:val>
            <c:numRef>
              <c:f>Sheet1!$B$2:$B$6</c:f>
              <c:numCache>
                <c:formatCode>0%</c:formatCode>
                <c:ptCount val="5"/>
                <c:pt idx="0">
                  <c:v>0.92</c:v>
                </c:pt>
                <c:pt idx="1">
                  <c:v>0.92</c:v>
                </c:pt>
                <c:pt idx="2">
                  <c:v>0.84</c:v>
                </c:pt>
                <c:pt idx="3">
                  <c:v>0.4</c:v>
                </c:pt>
                <c:pt idx="4">
                  <c:v>0.76</c:v>
                </c:pt>
              </c:numCache>
            </c:numRef>
          </c:val>
        </c:ser>
        <c:ser>
          <c:idx val="1"/>
          <c:order val="1"/>
          <c:tx>
            <c:strRef>
              <c:f>Sheet1!$C$1</c:f>
              <c:strCache>
                <c:ptCount val="1"/>
                <c:pt idx="0">
                  <c:v>Middle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4D4F5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360 Degree Feedback</c:v>
                </c:pt>
                <c:pt idx="1">
                  <c:v>Competency Based Assessments</c:v>
                </c:pt>
                <c:pt idx="2">
                  <c:v>Personality Assessments</c:v>
                </c:pt>
                <c:pt idx="3">
                  <c:v>Cognitive Assessments</c:v>
                </c:pt>
                <c:pt idx="4">
                  <c:v>Leadership Style Inventories</c:v>
                </c:pt>
              </c:strCache>
            </c:strRef>
          </c:cat>
          <c:val>
            <c:numRef>
              <c:f>Sheet1!$C$2:$C$6</c:f>
              <c:numCache>
                <c:formatCode>0%</c:formatCode>
                <c:ptCount val="5"/>
                <c:pt idx="0">
                  <c:v>0.92</c:v>
                </c:pt>
                <c:pt idx="1">
                  <c:v>0.96</c:v>
                </c:pt>
                <c:pt idx="2">
                  <c:v>0.84</c:v>
                </c:pt>
                <c:pt idx="3">
                  <c:v>0.36</c:v>
                </c:pt>
                <c:pt idx="4">
                  <c:v>0.72</c:v>
                </c:pt>
              </c:numCache>
            </c:numRef>
          </c:val>
        </c:ser>
        <c:ser>
          <c:idx val="2"/>
          <c:order val="2"/>
          <c:tx>
            <c:strRef>
              <c:f>Sheet1!$D$1</c:f>
              <c:strCache>
                <c:ptCount val="1"/>
                <c:pt idx="0">
                  <c:v>Front Line</c:v>
                </c:pt>
              </c:strCache>
            </c:strRef>
          </c:tx>
          <c:spPr>
            <a:solidFill>
              <a:srgbClr val="8082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360 Degree Feedback</c:v>
                </c:pt>
                <c:pt idx="1">
                  <c:v>Competency Based Assessments</c:v>
                </c:pt>
                <c:pt idx="2">
                  <c:v>Personality Assessments</c:v>
                </c:pt>
                <c:pt idx="3">
                  <c:v>Cognitive Assessments</c:v>
                </c:pt>
                <c:pt idx="4">
                  <c:v>Leadership Style Inventories</c:v>
                </c:pt>
              </c:strCache>
            </c:strRef>
          </c:cat>
          <c:val>
            <c:numRef>
              <c:f>Sheet1!$D$2:$D$6</c:f>
              <c:numCache>
                <c:formatCode>0%</c:formatCode>
                <c:ptCount val="5"/>
                <c:pt idx="0">
                  <c:v>0.72</c:v>
                </c:pt>
                <c:pt idx="1">
                  <c:v>0.72</c:v>
                </c:pt>
                <c:pt idx="2">
                  <c:v>0.68</c:v>
                </c:pt>
                <c:pt idx="3">
                  <c:v>0.44</c:v>
                </c:pt>
                <c:pt idx="4">
                  <c:v>0.44</c:v>
                </c:pt>
              </c:numCache>
            </c:numRef>
          </c:val>
        </c:ser>
        <c:dLbls>
          <c:showLegendKey val="0"/>
          <c:showVal val="0"/>
          <c:showCatName val="0"/>
          <c:showSerName val="0"/>
          <c:showPercent val="0"/>
          <c:showBubbleSize val="0"/>
        </c:dLbls>
        <c:gapWidth val="219"/>
        <c:overlap val="-27"/>
        <c:axId val="127502976"/>
        <c:axId val="127525248"/>
      </c:barChart>
      <c:catAx>
        <c:axId val="127502976"/>
        <c:scaling>
          <c:orientation val="minMax"/>
        </c:scaling>
        <c:delete val="0"/>
        <c:axPos val="b"/>
        <c:numFmt formatCode="General" sourceLinked="1"/>
        <c:majorTickMark val="in"/>
        <c:minorTickMark val="none"/>
        <c:tickLblPos val="nextTo"/>
        <c:spPr>
          <a:noFill/>
          <a:ln w="9525" cap="flat" cmpd="sng" algn="ctr">
            <a:solidFill>
              <a:srgbClr val="4D4F53"/>
            </a:solidFill>
            <a:round/>
          </a:ln>
          <a:effectLst/>
        </c:spPr>
        <c:txPr>
          <a:bodyPr rot="-60000000" spcFirstLastPara="1" vertOverflow="ellipsis" vert="horz" wrap="square" anchor="ctr" anchorCtr="1"/>
          <a:lstStyle/>
          <a:p>
            <a:pPr>
              <a:defRPr sz="1197" b="0" i="0" u="none" strike="noStrike" kern="1200" baseline="0">
                <a:solidFill>
                  <a:srgbClr val="4D4F53"/>
                </a:solidFill>
                <a:latin typeface="+mn-lt"/>
                <a:ea typeface="+mn-ea"/>
                <a:cs typeface="+mn-cs"/>
              </a:defRPr>
            </a:pPr>
            <a:endParaRPr lang="en-US"/>
          </a:p>
        </c:txPr>
        <c:crossAx val="127525248"/>
        <c:crosses val="autoZero"/>
        <c:auto val="1"/>
        <c:lblAlgn val="ctr"/>
        <c:lblOffset val="100"/>
        <c:noMultiLvlLbl val="0"/>
      </c:catAx>
      <c:valAx>
        <c:axId val="127525248"/>
        <c:scaling>
          <c:orientation val="minMax"/>
          <c:max val="1"/>
        </c:scaling>
        <c:delete val="1"/>
        <c:axPos val="l"/>
        <c:numFmt formatCode="0%" sourceLinked="1"/>
        <c:majorTickMark val="none"/>
        <c:minorTickMark val="none"/>
        <c:tickLblPos val="nextTo"/>
        <c:crossAx val="1275029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4.0492211256906094E-3"/>
          <c:y val="0.11417857394107801"/>
          <c:w val="0.96562179396159242"/>
          <c:h val="0.69961212999005884"/>
        </c:manualLayout>
      </c:layout>
      <c:barChart>
        <c:barDir val="col"/>
        <c:grouping val="clustered"/>
        <c:varyColors val="0"/>
        <c:ser>
          <c:idx val="0"/>
          <c:order val="0"/>
          <c:tx>
            <c:strRef>
              <c:f>'Assessment Heat Map'!$B$18</c:f>
              <c:strCache>
                <c:ptCount val="1"/>
                <c:pt idx="0">
                  <c:v>Global top companies</c:v>
                </c:pt>
              </c:strCache>
            </c:strRef>
          </c:tx>
          <c:invertIfNegative val="0"/>
          <c:dPt>
            <c:idx val="0"/>
            <c:invertIfNegative val="0"/>
            <c:bubble3D val="0"/>
            <c:spPr>
              <a:solidFill>
                <a:srgbClr val="7AB800"/>
              </a:solidFill>
            </c:spPr>
          </c:dPt>
          <c:dLbls>
            <c:spPr>
              <a:noFill/>
              <a:ln>
                <a:noFill/>
              </a:ln>
              <a:effectLst/>
            </c:spPr>
            <c:txPr>
              <a:bodyPr/>
              <a:lstStyle/>
              <a:p>
                <a:pPr>
                  <a:defRPr sz="1200">
                    <a:solidFill>
                      <a:srgbClr val="4D4F53"/>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'Assessment Heat Map'!$A$19:$A$23</c:f>
              <c:strCache>
                <c:ptCount val="5"/>
                <c:pt idx="0">
                  <c:v>360 degree Feedback</c:v>
                </c:pt>
                <c:pt idx="1">
                  <c:v>Competency based assessments</c:v>
                </c:pt>
                <c:pt idx="2">
                  <c:v>Personality assessments</c:v>
                </c:pt>
                <c:pt idx="3">
                  <c:v>Cognitive assessments</c:v>
                </c:pt>
                <c:pt idx="4">
                  <c:v>Leadership style inventories</c:v>
                </c:pt>
              </c:strCache>
            </c:strRef>
          </c:cat>
          <c:val>
            <c:numRef>
              <c:f>'Assessment Heat Map'!$B$19:$B$23</c:f>
              <c:numCache>
                <c:formatCode>0%</c:formatCode>
                <c:ptCount val="5"/>
                <c:pt idx="0">
                  <c:v>1</c:v>
                </c:pt>
                <c:pt idx="1">
                  <c:v>0.96</c:v>
                </c:pt>
                <c:pt idx="2">
                  <c:v>0.84</c:v>
                </c:pt>
                <c:pt idx="3">
                  <c:v>0.64</c:v>
                </c:pt>
                <c:pt idx="4">
                  <c:v>0.8</c:v>
                </c:pt>
              </c:numCache>
            </c:numRef>
          </c:val>
        </c:ser>
        <c:ser>
          <c:idx val="1"/>
          <c:order val="1"/>
          <c:tx>
            <c:strRef>
              <c:f>'Assessment Heat Map'!$C$18</c:f>
              <c:strCache>
                <c:ptCount val="1"/>
                <c:pt idx="0">
                  <c:v>All others</c:v>
                </c:pt>
              </c:strCache>
            </c:strRef>
          </c:tx>
          <c:spPr>
            <a:solidFill>
              <a:srgbClr val="808285"/>
            </a:solidFill>
          </c:spPr>
          <c:invertIfNegative val="0"/>
          <c:dLbls>
            <c:spPr>
              <a:noFill/>
              <a:ln>
                <a:noFill/>
              </a:ln>
              <a:effectLst/>
            </c:spPr>
            <c:txPr>
              <a:bodyPr/>
              <a:lstStyle/>
              <a:p>
                <a:pPr>
                  <a:defRPr sz="1200">
                    <a:solidFill>
                      <a:srgbClr val="4D4F53"/>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'Assessment Heat Map'!$A$19:$A$23</c:f>
              <c:strCache>
                <c:ptCount val="5"/>
                <c:pt idx="0">
                  <c:v>360 degree Feedback</c:v>
                </c:pt>
                <c:pt idx="1">
                  <c:v>Competency based assessments</c:v>
                </c:pt>
                <c:pt idx="2">
                  <c:v>Personality assessments</c:v>
                </c:pt>
                <c:pt idx="3">
                  <c:v>Cognitive assessments</c:v>
                </c:pt>
                <c:pt idx="4">
                  <c:v>Leadership style inventories</c:v>
                </c:pt>
              </c:strCache>
            </c:strRef>
          </c:cat>
          <c:val>
            <c:numRef>
              <c:f>'Assessment Heat Map'!$C$19:$C$23</c:f>
              <c:numCache>
                <c:formatCode>0%</c:formatCode>
                <c:ptCount val="5"/>
                <c:pt idx="0">
                  <c:v>0.88</c:v>
                </c:pt>
                <c:pt idx="1">
                  <c:v>0.85</c:v>
                </c:pt>
                <c:pt idx="2">
                  <c:v>0.77</c:v>
                </c:pt>
                <c:pt idx="3">
                  <c:v>0.51</c:v>
                </c:pt>
                <c:pt idx="4">
                  <c:v>0.71</c:v>
                </c:pt>
              </c:numCache>
            </c:numRef>
          </c:val>
        </c:ser>
        <c:dLbls>
          <c:dLblPos val="outEnd"/>
          <c:showLegendKey val="0"/>
          <c:showVal val="1"/>
          <c:showCatName val="0"/>
          <c:showSerName val="0"/>
          <c:showPercent val="0"/>
          <c:showBubbleSize val="0"/>
        </c:dLbls>
        <c:gapWidth val="150"/>
        <c:overlap val="-10"/>
        <c:axId val="94480640"/>
        <c:axId val="94490624"/>
      </c:barChart>
      <c:catAx>
        <c:axId val="94480640"/>
        <c:scaling>
          <c:orientation val="minMax"/>
        </c:scaling>
        <c:delete val="0"/>
        <c:axPos val="b"/>
        <c:numFmt formatCode="General" sourceLinked="0"/>
        <c:majorTickMark val="in"/>
        <c:minorTickMark val="none"/>
        <c:tickLblPos val="nextTo"/>
        <c:spPr>
          <a:ln>
            <a:solidFill>
              <a:srgbClr val="4D4F53"/>
            </a:solidFill>
          </a:ln>
        </c:spPr>
        <c:txPr>
          <a:bodyPr/>
          <a:lstStyle/>
          <a:p>
            <a:pPr>
              <a:defRPr sz="1200">
                <a:solidFill>
                  <a:srgbClr val="4D4F53"/>
                </a:solidFill>
              </a:defRPr>
            </a:pPr>
            <a:endParaRPr lang="en-US"/>
          </a:p>
        </c:txPr>
        <c:crossAx val="94490624"/>
        <c:crosses val="autoZero"/>
        <c:auto val="1"/>
        <c:lblAlgn val="ctr"/>
        <c:lblOffset val="100"/>
        <c:noMultiLvlLbl val="0"/>
      </c:catAx>
      <c:valAx>
        <c:axId val="94490624"/>
        <c:scaling>
          <c:orientation val="minMax"/>
        </c:scaling>
        <c:delete val="1"/>
        <c:axPos val="l"/>
        <c:numFmt formatCode="0%" sourceLinked="1"/>
        <c:majorTickMark val="out"/>
        <c:minorTickMark val="none"/>
        <c:tickLblPos val="nextTo"/>
        <c:crossAx val="94480640"/>
        <c:crosses val="autoZero"/>
        <c:crossBetween val="between"/>
      </c:valAx>
    </c:plotArea>
    <c:legend>
      <c:legendPos val="t"/>
      <c:layout/>
      <c:overlay val="0"/>
      <c:txPr>
        <a:bodyPr/>
        <a:lstStyle/>
        <a:p>
          <a:pPr>
            <a:defRPr sz="1200">
              <a:solidFill>
                <a:srgbClr val="4D4F53"/>
              </a:solidFill>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7AB800"/>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4D4F53"/>
                    </a:solidFill>
                    <a:latin typeface="Arial" panose="020B06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Sheet1!$A$2:$A$12</c:f>
              <c:strCache>
                <c:ptCount val="11"/>
                <c:pt idx="0">
                  <c:v>Integrity Tests</c:v>
                </c:pt>
                <c:pt idx="1">
                  <c:v>Training &amp; Experience Exam</c:v>
                </c:pt>
                <c:pt idx="2">
                  <c:v>360 Degree Feedback</c:v>
                </c:pt>
                <c:pt idx="3">
                  <c:v>Reference Checks</c:v>
                </c:pt>
                <c:pt idx="4">
                  <c:v>Personality Tests</c:v>
                </c:pt>
                <c:pt idx="5">
                  <c:v>Simulations</c:v>
                </c:pt>
                <c:pt idx="6">
                  <c:v>Telephone-based Role Plays</c:v>
                </c:pt>
                <c:pt idx="7">
                  <c:v>Situational Judgment Test</c:v>
                </c:pt>
                <c:pt idx="8">
                  <c:v>Structured Interviews</c:v>
                </c:pt>
                <c:pt idx="9">
                  <c:v>Assessment Centers</c:v>
                </c:pt>
                <c:pt idx="10">
                  <c:v>Cognitive Ability Tests </c:v>
                </c:pt>
              </c:strCache>
            </c:strRef>
          </c:cat>
          <c:val>
            <c:numRef>
              <c:f>Sheet1!$B$2:$B$12</c:f>
              <c:numCache>
                <c:formatCode>General</c:formatCode>
                <c:ptCount val="11"/>
                <c:pt idx="0">
                  <c:v>0.15</c:v>
                </c:pt>
                <c:pt idx="1">
                  <c:v>0.17</c:v>
                </c:pt>
                <c:pt idx="2">
                  <c:v>0.24</c:v>
                </c:pt>
                <c:pt idx="3">
                  <c:v>0.25</c:v>
                </c:pt>
                <c:pt idx="4">
                  <c:v>0.27</c:v>
                </c:pt>
                <c:pt idx="5">
                  <c:v>0.3</c:v>
                </c:pt>
                <c:pt idx="6">
                  <c:v>0.32</c:v>
                </c:pt>
                <c:pt idx="7">
                  <c:v>0.37</c:v>
                </c:pt>
                <c:pt idx="8">
                  <c:v>0.37</c:v>
                </c:pt>
                <c:pt idx="9">
                  <c:v>0.39</c:v>
                </c:pt>
                <c:pt idx="10">
                  <c:v>0.51</c:v>
                </c:pt>
              </c:numCache>
            </c:numRef>
          </c:val>
        </c:ser>
        <c:dLbls>
          <c:dLblPos val="inEnd"/>
          <c:showLegendKey val="0"/>
          <c:showVal val="1"/>
          <c:showCatName val="0"/>
          <c:showSerName val="0"/>
          <c:showPercent val="0"/>
          <c:showBubbleSize val="0"/>
        </c:dLbls>
        <c:gapWidth val="100"/>
        <c:axId val="127190528"/>
        <c:axId val="127193472"/>
      </c:barChart>
      <c:catAx>
        <c:axId val="127190528"/>
        <c:scaling>
          <c:orientation val="minMax"/>
        </c:scaling>
        <c:delete val="0"/>
        <c:axPos val="l"/>
        <c:numFmt formatCode="General" sourceLinked="1"/>
        <c:majorTickMark val="in"/>
        <c:minorTickMark val="none"/>
        <c:tickLblPos val="nextTo"/>
        <c:spPr>
          <a:noFill/>
          <a:ln w="9525" cap="flat" cmpd="sng" algn="ctr">
            <a:solidFill>
              <a:srgbClr val="4D4F53"/>
            </a:solidFill>
            <a:round/>
          </a:ln>
          <a:effectLst/>
        </c:spPr>
        <c:txPr>
          <a:bodyPr rot="-60000000" spcFirstLastPara="1" vertOverflow="ellipsis" vert="horz" wrap="square" anchor="ctr" anchorCtr="1"/>
          <a:lstStyle/>
          <a:p>
            <a:pPr>
              <a:defRPr sz="1197" b="0" i="0" u="none" strike="noStrike" kern="1200" baseline="0">
                <a:solidFill>
                  <a:srgbClr val="4D4F53"/>
                </a:solidFill>
                <a:latin typeface="+mn-lt"/>
                <a:ea typeface="+mn-ea"/>
                <a:cs typeface="+mn-cs"/>
              </a:defRPr>
            </a:pPr>
            <a:endParaRPr lang="en-US"/>
          </a:p>
        </c:txPr>
        <c:crossAx val="127193472"/>
        <c:crosses val="autoZero"/>
        <c:auto val="1"/>
        <c:lblAlgn val="ctr"/>
        <c:lblOffset val="100"/>
        <c:noMultiLvlLbl val="0"/>
      </c:catAx>
      <c:valAx>
        <c:axId val="127193472"/>
        <c:scaling>
          <c:orientation val="minMax"/>
          <c:max val="0.8"/>
        </c:scaling>
        <c:delete val="0"/>
        <c:axPos val="b"/>
        <c:majorGridlines>
          <c:spPr>
            <a:ln w="9525" cap="flat" cmpd="sng" algn="ctr">
              <a:solidFill>
                <a:srgbClr val="4D4F53"/>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F53"/>
                </a:solidFill>
                <a:latin typeface="+mn-lt"/>
                <a:ea typeface="+mn-ea"/>
                <a:cs typeface="+mn-cs"/>
              </a:defRPr>
            </a:pPr>
            <a:endParaRPr lang="en-US"/>
          </a:p>
        </c:txPr>
        <c:crossAx val="12719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59693241731066E-2"/>
          <c:y val="0.14974564568874599"/>
          <c:w val="0.93989851163682991"/>
          <c:h val="0.65400897848533934"/>
        </c:manualLayout>
      </c:layout>
      <c:barChart>
        <c:barDir val="col"/>
        <c:grouping val="clustered"/>
        <c:varyColors val="0"/>
        <c:ser>
          <c:idx val="0"/>
          <c:order val="0"/>
          <c:tx>
            <c:strRef>
              <c:f>Sheet1!$B$1</c:f>
              <c:strCache>
                <c:ptCount val="1"/>
                <c:pt idx="0">
                  <c:v>Global top companies</c:v>
                </c:pt>
              </c:strCache>
            </c:strRef>
          </c:tx>
          <c:spPr>
            <a:solidFill>
              <a:srgbClr val="7AB8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Developing leaders</c:v>
                </c:pt>
                <c:pt idx="1">
                  <c:v>Identifying high potential/critical talent
</c:v>
                </c:pt>
                <c:pt idx="2">
                  <c:v>Rewarding leaders
</c:v>
                </c:pt>
                <c:pt idx="3">
                  <c:v>Employee engagement
</c:v>
                </c:pt>
                <c:pt idx="4">
                  <c:v>Talent mobility
</c:v>
                </c:pt>
                <c:pt idx="5">
                  <c:v>Retaining leaders
</c:v>
                </c:pt>
              </c:strCache>
            </c:strRef>
          </c:cat>
          <c:val>
            <c:numRef>
              <c:f>Sheet1!$B$2:$B$7</c:f>
              <c:numCache>
                <c:formatCode>0%</c:formatCode>
                <c:ptCount val="6"/>
                <c:pt idx="0">
                  <c:v>1</c:v>
                </c:pt>
                <c:pt idx="1">
                  <c:v>1</c:v>
                </c:pt>
                <c:pt idx="2">
                  <c:v>0.96</c:v>
                </c:pt>
                <c:pt idx="3">
                  <c:v>0.76</c:v>
                </c:pt>
                <c:pt idx="4">
                  <c:v>0.76</c:v>
                </c:pt>
                <c:pt idx="5">
                  <c:v>0.96</c:v>
                </c:pt>
              </c:numCache>
            </c:numRef>
          </c:val>
        </c:ser>
        <c:ser>
          <c:idx val="1"/>
          <c:order val="1"/>
          <c:tx>
            <c:strRef>
              <c:f>Sheet1!$C$1</c:f>
              <c:strCache>
                <c:ptCount val="1"/>
                <c:pt idx="0">
                  <c:v>All other companies</c:v>
                </c:pt>
              </c:strCache>
            </c:strRef>
          </c:tx>
          <c:spPr>
            <a:solidFill>
              <a:srgbClr val="8082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Developing leaders</c:v>
                </c:pt>
                <c:pt idx="1">
                  <c:v>Identifying high potential/critical talent
</c:v>
                </c:pt>
                <c:pt idx="2">
                  <c:v>Rewarding leaders
</c:v>
                </c:pt>
                <c:pt idx="3">
                  <c:v>Employee engagement
</c:v>
                </c:pt>
                <c:pt idx="4">
                  <c:v>Talent mobility
</c:v>
                </c:pt>
                <c:pt idx="5">
                  <c:v>Retaining leaders
</c:v>
                </c:pt>
              </c:strCache>
            </c:strRef>
          </c:cat>
          <c:val>
            <c:numRef>
              <c:f>Sheet1!$C$2:$C$7</c:f>
              <c:numCache>
                <c:formatCode>0%</c:formatCode>
                <c:ptCount val="6"/>
                <c:pt idx="0">
                  <c:v>0.64</c:v>
                </c:pt>
                <c:pt idx="1">
                  <c:v>0.66</c:v>
                </c:pt>
                <c:pt idx="2">
                  <c:v>0.64</c:v>
                </c:pt>
                <c:pt idx="3">
                  <c:v>0.51</c:v>
                </c:pt>
                <c:pt idx="4">
                  <c:v>0.43</c:v>
                </c:pt>
                <c:pt idx="5">
                  <c:v>0.56000000000000005</c:v>
                </c:pt>
              </c:numCache>
            </c:numRef>
          </c:val>
        </c:ser>
        <c:dLbls>
          <c:showLegendKey val="0"/>
          <c:showVal val="0"/>
          <c:showCatName val="0"/>
          <c:showSerName val="0"/>
          <c:showPercent val="0"/>
          <c:showBubbleSize val="0"/>
        </c:dLbls>
        <c:gapWidth val="219"/>
        <c:overlap val="-27"/>
        <c:axId val="128086016"/>
        <c:axId val="128087552"/>
      </c:barChart>
      <c:catAx>
        <c:axId val="128086016"/>
        <c:scaling>
          <c:orientation val="minMax"/>
        </c:scaling>
        <c:delete val="0"/>
        <c:axPos val="b"/>
        <c:numFmt formatCode="General" sourceLinked="1"/>
        <c:majorTickMark val="in"/>
        <c:minorTickMark val="none"/>
        <c:tickLblPos val="nextTo"/>
        <c:spPr>
          <a:noFill/>
          <a:ln w="9525" cap="flat" cmpd="sng" algn="ctr">
            <a:solidFill>
              <a:srgbClr val="4D4F53"/>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087552"/>
        <c:crosses val="autoZero"/>
        <c:auto val="1"/>
        <c:lblAlgn val="ctr"/>
        <c:lblOffset val="100"/>
        <c:noMultiLvlLbl val="0"/>
      </c:catAx>
      <c:valAx>
        <c:axId val="128087552"/>
        <c:scaling>
          <c:orientation val="minMax"/>
          <c:max val="1"/>
        </c:scaling>
        <c:delete val="1"/>
        <c:axPos val="l"/>
        <c:numFmt formatCode="0%" sourceLinked="1"/>
        <c:majorTickMark val="none"/>
        <c:minorTickMark val="none"/>
        <c:tickLblPos val="nextTo"/>
        <c:crossAx val="1280860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00396271682878E-2"/>
          <c:y val="0.14078085422307626"/>
          <c:w val="0.92129207162602933"/>
          <c:h val="0.69097584941916312"/>
        </c:manualLayout>
      </c:layout>
      <c:barChart>
        <c:barDir val="col"/>
        <c:grouping val="clustered"/>
        <c:varyColors val="0"/>
        <c:ser>
          <c:idx val="0"/>
          <c:order val="0"/>
          <c:tx>
            <c:strRef>
              <c:f>Sheet1!$B$1</c:f>
              <c:strCache>
                <c:ptCount val="1"/>
                <c:pt idx="0">
                  <c:v>Leadership development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360 Degree Feedback</c:v>
                </c:pt>
                <c:pt idx="1">
                  <c:v>Competency Based Assessments</c:v>
                </c:pt>
                <c:pt idx="2">
                  <c:v>Personality Assessments</c:v>
                </c:pt>
                <c:pt idx="3">
                  <c:v>Cognitive Assessments</c:v>
                </c:pt>
                <c:pt idx="4">
                  <c:v>Leadership Style Inventories</c:v>
                </c:pt>
              </c:strCache>
            </c:strRef>
          </c:cat>
          <c:val>
            <c:numRef>
              <c:f>Sheet1!$B$2:$B$6</c:f>
              <c:numCache>
                <c:formatCode>0%</c:formatCode>
                <c:ptCount val="5"/>
                <c:pt idx="0">
                  <c:v>0.96</c:v>
                </c:pt>
                <c:pt idx="1">
                  <c:v>0.84</c:v>
                </c:pt>
                <c:pt idx="2">
                  <c:v>0.8</c:v>
                </c:pt>
                <c:pt idx="3">
                  <c:v>0.32</c:v>
                </c:pt>
                <c:pt idx="4">
                  <c:v>0.72</c:v>
                </c:pt>
              </c:numCache>
            </c:numRef>
          </c:val>
        </c:ser>
        <c:ser>
          <c:idx val="1"/>
          <c:order val="1"/>
          <c:tx>
            <c:strRef>
              <c:f>Sheet1!$C$1</c:f>
              <c:strCache>
                <c:ptCount val="1"/>
                <c:pt idx="0">
                  <c:v>High potential development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360 Degree Feedback</c:v>
                </c:pt>
                <c:pt idx="1">
                  <c:v>Competency Based Assessments</c:v>
                </c:pt>
                <c:pt idx="2">
                  <c:v>Personality Assessments</c:v>
                </c:pt>
                <c:pt idx="3">
                  <c:v>Cognitive Assessments</c:v>
                </c:pt>
                <c:pt idx="4">
                  <c:v>Leadership Style Inventories</c:v>
                </c:pt>
              </c:strCache>
            </c:strRef>
          </c:cat>
          <c:val>
            <c:numRef>
              <c:f>Sheet1!$C$2:$C$6</c:f>
              <c:numCache>
                <c:formatCode>0%</c:formatCode>
                <c:ptCount val="5"/>
                <c:pt idx="0">
                  <c:v>0.88</c:v>
                </c:pt>
                <c:pt idx="1">
                  <c:v>0.88</c:v>
                </c:pt>
                <c:pt idx="2">
                  <c:v>0.72</c:v>
                </c:pt>
                <c:pt idx="3">
                  <c:v>0.32</c:v>
                </c:pt>
                <c:pt idx="4">
                  <c:v>0.6</c:v>
                </c:pt>
              </c:numCache>
            </c:numRef>
          </c:val>
        </c:ser>
        <c:ser>
          <c:idx val="2"/>
          <c:order val="2"/>
          <c:tx>
            <c:strRef>
              <c:f>Sheet1!$D$1</c:f>
              <c:strCache>
                <c:ptCount val="1"/>
                <c:pt idx="0">
                  <c:v>Coaching</c:v>
                </c:pt>
              </c:strCache>
            </c:strRef>
          </c:tx>
          <c:spPr>
            <a:solidFill>
              <a:srgbClr val="8082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360 Degree Feedback</c:v>
                </c:pt>
                <c:pt idx="1">
                  <c:v>Competency Based Assessments</c:v>
                </c:pt>
                <c:pt idx="2">
                  <c:v>Personality Assessments</c:v>
                </c:pt>
                <c:pt idx="3">
                  <c:v>Cognitive Assessments</c:v>
                </c:pt>
                <c:pt idx="4">
                  <c:v>Leadership Style Inventories</c:v>
                </c:pt>
              </c:strCache>
            </c:strRef>
          </c:cat>
          <c:val>
            <c:numRef>
              <c:f>Sheet1!$D$2:$D$6</c:f>
              <c:numCache>
                <c:formatCode>0%</c:formatCode>
                <c:ptCount val="5"/>
                <c:pt idx="0">
                  <c:v>0.92</c:v>
                </c:pt>
                <c:pt idx="1">
                  <c:v>0.72</c:v>
                </c:pt>
                <c:pt idx="2">
                  <c:v>0.64</c:v>
                </c:pt>
                <c:pt idx="3">
                  <c:v>0.24</c:v>
                </c:pt>
                <c:pt idx="4">
                  <c:v>0.56000000000000005</c:v>
                </c:pt>
              </c:numCache>
            </c:numRef>
          </c:val>
        </c:ser>
        <c:dLbls>
          <c:showLegendKey val="0"/>
          <c:showVal val="0"/>
          <c:showCatName val="0"/>
          <c:showSerName val="0"/>
          <c:showPercent val="0"/>
          <c:showBubbleSize val="0"/>
        </c:dLbls>
        <c:gapWidth val="219"/>
        <c:overlap val="-27"/>
        <c:axId val="127908480"/>
        <c:axId val="127922560"/>
      </c:barChart>
      <c:catAx>
        <c:axId val="127908480"/>
        <c:scaling>
          <c:orientation val="minMax"/>
        </c:scaling>
        <c:delete val="0"/>
        <c:axPos val="b"/>
        <c:numFmt formatCode="General" sourceLinked="1"/>
        <c:majorTickMark val="in"/>
        <c:minorTickMark val="none"/>
        <c:tickLblPos val="nextTo"/>
        <c:spPr>
          <a:noFill/>
          <a:ln w="9525" cap="flat" cmpd="sng" algn="ctr">
            <a:solidFill>
              <a:srgbClr val="4D4F53"/>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922560"/>
        <c:crosses val="autoZero"/>
        <c:auto val="1"/>
        <c:lblAlgn val="ctr"/>
        <c:lblOffset val="100"/>
        <c:noMultiLvlLbl val="0"/>
      </c:catAx>
      <c:valAx>
        <c:axId val="127922560"/>
        <c:scaling>
          <c:orientation val="minMax"/>
          <c:max val="1"/>
        </c:scaling>
        <c:delete val="1"/>
        <c:axPos val="l"/>
        <c:numFmt formatCode="0%" sourceLinked="1"/>
        <c:majorTickMark val="none"/>
        <c:minorTickMark val="none"/>
        <c:tickLblPos val="nextTo"/>
        <c:crossAx val="1279084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dirty="0"/>
          </a:p>
        </p:txBody>
      </p:sp>
      <p:sp>
        <p:nvSpPr>
          <p:cNvPr id="34819" name="Rectangle 3"/>
          <p:cNvSpPr>
            <a:spLocks noGrp="1" noChangeArrowheads="1"/>
          </p:cNvSpPr>
          <p:nvPr>
            <p:ph type="dt" sz="quarter"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dirty="0"/>
          </a:p>
        </p:txBody>
      </p:sp>
      <p:sp>
        <p:nvSpPr>
          <p:cNvPr id="34820" name="Rectangle 4"/>
          <p:cNvSpPr>
            <a:spLocks noGrp="1" noChangeArrowheads="1"/>
          </p:cNvSpPr>
          <p:nvPr>
            <p:ph type="ftr" sz="quarter" idx="2"/>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dirty="0"/>
          </a:p>
        </p:txBody>
      </p:sp>
      <p:sp>
        <p:nvSpPr>
          <p:cNvPr id="34821" name="Rectangle 5"/>
          <p:cNvSpPr>
            <a:spLocks noGrp="1" noChangeArrowheads="1"/>
          </p:cNvSpPr>
          <p:nvPr>
            <p:ph type="sldNum" sz="quarter" idx="3"/>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rgbClr val="313232"/>
                </a:solidFill>
              </a:defRPr>
            </a:lvl1pPr>
          </a:lstStyle>
          <a:p>
            <a:fld id="{CE181127-C146-49BB-AC1B-FE0E3A9D5DCC}" type="slidenum">
              <a:rPr lang="en-US"/>
              <a:pPr/>
              <a:t>‹#›</a:t>
            </a:fld>
            <a:endParaRPr lang="en-US" dirty="0"/>
          </a:p>
        </p:txBody>
      </p:sp>
    </p:spTree>
    <p:extLst>
      <p:ext uri="{BB962C8B-B14F-4D97-AF65-F5344CB8AC3E}">
        <p14:creationId xmlns:p14="http://schemas.microsoft.com/office/powerpoint/2010/main" val="77044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rgbClr val="313232"/>
                </a:solidFill>
              </a:defRPr>
            </a:lvl1pPr>
          </a:lstStyle>
          <a:p>
            <a:endParaRPr lang="en-US" dirty="0"/>
          </a:p>
        </p:txBody>
      </p:sp>
      <p:sp>
        <p:nvSpPr>
          <p:cNvPr id="3075" name="Rectangle 3"/>
          <p:cNvSpPr>
            <a:spLocks noGrp="1" noChangeArrowheads="1"/>
          </p:cNvSpPr>
          <p:nvPr>
            <p:ph type="dt" idx="1"/>
          </p:nvPr>
        </p:nvSpPr>
        <p:spPr bwMode="auto">
          <a:xfrm>
            <a:off x="3886200" y="0"/>
            <a:ext cx="297180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rgbClr val="313232"/>
                </a:solidFill>
              </a:defRPr>
            </a:lvl1pPr>
          </a:lstStyle>
          <a:p>
            <a:endParaRPr lang="en-US" dirty="0"/>
          </a:p>
        </p:txBody>
      </p:sp>
      <p:sp>
        <p:nvSpPr>
          <p:cNvPr id="3076"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800">
                <a:solidFill>
                  <a:srgbClr val="313232"/>
                </a:solidFill>
              </a:defRPr>
            </a:lvl1pPr>
          </a:lstStyle>
          <a:p>
            <a:endParaRPr lang="en-US" dirty="0"/>
          </a:p>
        </p:txBody>
      </p:sp>
      <p:sp>
        <p:nvSpPr>
          <p:cNvPr id="3079"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800">
                <a:solidFill>
                  <a:srgbClr val="313232"/>
                </a:solidFill>
              </a:defRPr>
            </a:lvl1pPr>
          </a:lstStyle>
          <a:p>
            <a:fld id="{D1C7FB31-0C7B-4DF9-A9BC-6BD9C278B254}" type="slidenum">
              <a:rPr lang="en-US"/>
              <a:pPr/>
              <a:t>‹#›</a:t>
            </a:fld>
            <a:endParaRPr lang="en-US" dirty="0"/>
          </a:p>
        </p:txBody>
      </p:sp>
    </p:spTree>
    <p:extLst>
      <p:ext uri="{BB962C8B-B14F-4D97-AF65-F5344CB8AC3E}">
        <p14:creationId xmlns:p14="http://schemas.microsoft.com/office/powerpoint/2010/main" val="36415489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Clr>
                <a:schemeClr val="bg2"/>
              </a:buClr>
              <a:buSzPct val="85000"/>
              <a:buFont typeface="Arial" pitchFamily="34" charset="0"/>
              <a:buChar char="•"/>
            </a:pPr>
            <a:r>
              <a:rPr lang="en-US" sz="1200" b="0" dirty="0" smtClean="0">
                <a:solidFill>
                  <a:srgbClr val="4D4F53"/>
                </a:solidFill>
                <a:latin typeface="Arial" panose="020B0604020202020204" pitchFamily="34" charset="0"/>
                <a:cs typeface="Arial" panose="020B0604020202020204" pitchFamily="34" charset="0"/>
              </a:rPr>
              <a:t>Can be a L1A, L1B, L1C or L2 image</a:t>
            </a:r>
          </a:p>
          <a:p>
            <a:pPr marL="228600" indent="-228600">
              <a:buClr>
                <a:schemeClr val="bg2"/>
              </a:buClr>
              <a:buSzPct val="85000"/>
              <a:buFont typeface="Arial" pitchFamily="34" charset="0"/>
              <a:buChar char="•"/>
            </a:pPr>
            <a:r>
              <a:rPr lang="en-US" sz="1200" b="0" dirty="0" smtClean="0">
                <a:solidFill>
                  <a:srgbClr val="4D4F53"/>
                </a:solidFill>
                <a:latin typeface="Arial" panose="020B0604020202020204" pitchFamily="34" charset="0"/>
                <a:cs typeface="Arial" panose="020B0604020202020204" pitchFamily="34" charset="0"/>
              </a:rPr>
              <a:t>The image needs to be cropped within the current window specs</a:t>
            </a:r>
          </a:p>
          <a:p>
            <a:pPr marL="228600" marR="0" indent="-228600" algn="l" defTabSz="914400" rtl="0" eaLnBrk="1" fontAlgn="base" latinLnBrk="0" hangingPunct="1">
              <a:lnSpc>
                <a:spcPct val="100000"/>
              </a:lnSpc>
              <a:spcBef>
                <a:spcPct val="30000"/>
              </a:spcBef>
              <a:spcAft>
                <a:spcPct val="0"/>
              </a:spcAft>
              <a:buClr>
                <a:schemeClr val="bg2"/>
              </a:buClr>
              <a:buSzPct val="85000"/>
              <a:buFont typeface="Arial" pitchFamily="34" charset="0"/>
              <a:buChar char="•"/>
              <a:tabLst/>
              <a:defRPr/>
            </a:pPr>
            <a:r>
              <a:rPr lang="en-US" sz="1200" b="0" dirty="0" smtClean="0">
                <a:solidFill>
                  <a:srgbClr val="4D4F53"/>
                </a:solidFill>
                <a:latin typeface="Arial" panose="020B0604020202020204" pitchFamily="34" charset="0"/>
                <a:cs typeface="Arial" panose="020B0604020202020204" pitchFamily="34" charset="0"/>
              </a:rPr>
              <a:t>Try to use the same categories of images in your various divider slides (i.e. all L2)</a:t>
            </a:r>
          </a:p>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1</a:t>
            </a:fld>
            <a:endParaRPr lang="en-US" dirty="0"/>
          </a:p>
        </p:txBody>
      </p:sp>
    </p:spTree>
    <p:extLst>
      <p:ext uri="{BB962C8B-B14F-4D97-AF65-F5344CB8AC3E}">
        <p14:creationId xmlns:p14="http://schemas.microsoft.com/office/powerpoint/2010/main" val="392185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smtClean="0"/>
              <a:t>Judge’s criteria also included:  Financial performance (could be discussed under</a:t>
            </a:r>
            <a:r>
              <a:rPr lang="en-US" baseline="0" dirty="0" smtClean="0"/>
              <a:t> Impact and Results)</a:t>
            </a:r>
          </a:p>
          <a:p>
            <a:r>
              <a:rPr lang="en-US" baseline="0" dirty="0" smtClean="0"/>
              <a:t>Reputation for leadership development—where would you send someone to learn about leadership if given your choice?</a:t>
            </a:r>
          </a:p>
          <a:p>
            <a:r>
              <a:rPr lang="en-US" dirty="0" smtClean="0"/>
              <a:t>Global Perspective and Reach</a:t>
            </a:r>
            <a:r>
              <a:rPr lang="en-US" baseline="0" dirty="0" smtClean="0"/>
              <a:t> (global TC’s)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1C7FB31-0C7B-4DF9-A9BC-6BD9C278B254}" type="slidenum">
              <a:rPr lang="en-US" smtClean="0"/>
              <a:pPr/>
              <a:t>10</a:t>
            </a:fld>
            <a:endParaRPr lang="en-US" dirty="0"/>
          </a:p>
        </p:txBody>
      </p:sp>
    </p:spTree>
    <p:extLst>
      <p:ext uri="{BB962C8B-B14F-4D97-AF65-F5344CB8AC3E}">
        <p14:creationId xmlns:p14="http://schemas.microsoft.com/office/powerpoint/2010/main" val="32088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VUCA</a:t>
            </a:r>
          </a:p>
          <a:p>
            <a:pPr defTabSz="897301">
              <a:defRPr/>
            </a:pPr>
            <a:r>
              <a:rPr lang="en-US" b="1" dirty="0" smtClean="0"/>
              <a:t>Cargill:</a:t>
            </a:r>
            <a:r>
              <a:rPr lang="en-US" b="1" baseline="0" dirty="0" smtClean="0"/>
              <a:t> </a:t>
            </a:r>
            <a:r>
              <a:rPr lang="en-US" dirty="0"/>
              <a:t>“A wide acceptance of complexity and ambiguity in the last two years. </a:t>
            </a:r>
            <a:r>
              <a:rPr lang="en-US" b="1" dirty="0"/>
              <a:t>We’ve called on leadership to lead through turbulent times</a:t>
            </a:r>
            <a:r>
              <a:rPr lang="en-US" dirty="0"/>
              <a:t>. Agility is very critical. It is a rapidly changing world. Principles-based, performance drive; need to have the freedom to operate” (BU Leader) –Cargill</a:t>
            </a:r>
          </a:p>
          <a:p>
            <a:pPr defTabSz="897301">
              <a:defRPr/>
            </a:pPr>
            <a:endParaRPr lang="en-US" dirty="0" smtClean="0"/>
          </a:p>
          <a:p>
            <a:pPr defTabSz="897301">
              <a:defRPr/>
            </a:pPr>
            <a:r>
              <a:rPr lang="en-US" b="1" dirty="0"/>
              <a:t>Hindustan Unilever: </a:t>
            </a:r>
            <a:r>
              <a:rPr lang="en-US" dirty="0"/>
              <a:t>“A leader in my organization is a person with purpose, person with values, huge amount of passion for consumers and brands, very result oriented. He is the leader of the business and the leader of the people, he knows what to do and he knows how to get the work done. He should demonstrate behavior needed in todays’ world of adaptability, of resilience, systemic thinking and practice responsibility and accountability.” (CEO)</a:t>
            </a:r>
          </a:p>
          <a:p>
            <a:pPr defTabSz="897301">
              <a:defRPr/>
            </a:pPr>
            <a:endParaRPr lang="en-US" dirty="0" smtClean="0"/>
          </a:p>
          <a:p>
            <a:pPr defTabSz="897301">
              <a:defRPr/>
            </a:pPr>
            <a:endParaRPr lang="en-US" dirty="0" smtClean="0"/>
          </a:p>
          <a:p>
            <a:pPr defTabSz="897301">
              <a:defRPr/>
            </a:pPr>
            <a:r>
              <a:rPr lang="en-US" dirty="0" smtClean="0"/>
              <a:t>Self-Awareness</a:t>
            </a:r>
            <a:endParaRPr lang="en-US" baseline="0" dirty="0" smtClean="0"/>
          </a:p>
          <a:p>
            <a:pPr defTabSz="897301">
              <a:defRPr/>
            </a:pPr>
            <a:r>
              <a:rPr lang="en-US" b="1" dirty="0"/>
              <a:t>Hindustan Unilever: </a:t>
            </a:r>
            <a:r>
              <a:rPr lang="en-US" dirty="0"/>
              <a:t>Each leader at chooses his/her own leadership style to lead the team. The Talent Organizational Study is conducted to check if the selected strategy is working for the team. They appreciate the feedback and view it as a way to identify required improvement areas. Strategies are discussed during an HR Planning exercise annually with top management. Leaders are held accountable for any delay in the process. </a:t>
            </a:r>
          </a:p>
          <a:p>
            <a:pPr defTabSz="897301">
              <a:defRPr/>
            </a:pPr>
            <a:r>
              <a:rPr lang="en-US" b="1" dirty="0"/>
              <a:t>GE: </a:t>
            </a:r>
            <a:r>
              <a:rPr lang="en-US" dirty="0"/>
              <a:t>Development Course examples include: Integrated Learning (programs infuse logic and linear thinking with spontaneity and creativity, drawing upon a range of disciplines). </a:t>
            </a:r>
            <a:r>
              <a:rPr lang="en-US" b="1" dirty="0"/>
              <a:t>Aim: to build adaptive leadership capable of navigating uncertainty</a:t>
            </a:r>
            <a:r>
              <a:rPr lang="en-US" dirty="0"/>
              <a:t>. Mindfulness and Reflection. Comprehensive approach elevates and honors the human dimensions of the leadership journey-learning styles, personality traits and passions-to help participants connect “who they are” to “how they lead.”” –GE </a:t>
            </a:r>
          </a:p>
          <a:p>
            <a:pPr defTabSz="897301">
              <a:defRPr/>
            </a:pPr>
            <a:endParaRPr lang="en-US" dirty="0"/>
          </a:p>
          <a:p>
            <a:pPr defTabSz="897301">
              <a:defRPr/>
            </a:pPr>
            <a:endParaRPr lang="en-US" dirty="0"/>
          </a:p>
          <a:p>
            <a:pPr lvl="0"/>
            <a:r>
              <a:rPr lang="en-US" dirty="0"/>
              <a:t>Resiliency</a:t>
            </a:r>
          </a:p>
          <a:p>
            <a:pPr lvl="0"/>
            <a:r>
              <a:rPr lang="en-US" b="1" dirty="0"/>
              <a:t>GE: </a:t>
            </a:r>
            <a:r>
              <a:rPr lang="en-US" dirty="0"/>
              <a:t>“Fast Works – A new process tool where </a:t>
            </a:r>
            <a:r>
              <a:rPr lang="en-US" b="1" dirty="0"/>
              <a:t>the notion is ‘try things, pivot, try them again. Start small but start fast, learning</a:t>
            </a:r>
            <a:r>
              <a:rPr lang="en-US" dirty="0"/>
              <a:t>’. Using this to </a:t>
            </a:r>
            <a:r>
              <a:rPr lang="en-US" b="1" dirty="0"/>
              <a:t>drive this notion of iteration and failure down into the organization</a:t>
            </a:r>
            <a:r>
              <a:rPr lang="en-US" dirty="0"/>
              <a:t>. Fast Works has </a:t>
            </a:r>
            <a:r>
              <a:rPr lang="en-US" b="1" dirty="0"/>
              <a:t>introduced speed; exploration leadership allows us to examine how you lead in a changing environment</a:t>
            </a:r>
            <a:r>
              <a:rPr lang="en-US" dirty="0"/>
              <a:t>.”</a:t>
            </a:r>
          </a:p>
          <a:p>
            <a:pPr lvl="0"/>
            <a:endParaRPr lang="en-US" dirty="0"/>
          </a:p>
          <a:p>
            <a:pPr lvl="0"/>
            <a:r>
              <a:rPr lang="en-US" b="1" dirty="0"/>
              <a:t>Mahindra &amp; Mahindra: </a:t>
            </a:r>
            <a:r>
              <a:rPr lang="en-US" dirty="0"/>
              <a:t>“The RISE pillars are the basis for the 6 pillars of leadership behavior that the company wants leaders to embody: (1) ability to make use of both left and right brain; (2) multipliers of passion, energy, and sense of ownership; (3) </a:t>
            </a:r>
            <a:r>
              <a:rPr lang="en-US" b="1" dirty="0"/>
              <a:t>ability to manager fear and leverage failure</a:t>
            </a:r>
            <a:r>
              <a:rPr lang="en-US" dirty="0"/>
              <a:t>; (4) mindfulness in the age of distractions; (5) global mindset, openness to changes; (6) </a:t>
            </a:r>
            <a:r>
              <a:rPr lang="en-US" b="1" dirty="0"/>
              <a:t>comfort with ambiguity</a:t>
            </a:r>
            <a:r>
              <a:rPr lang="en-US" dirty="0"/>
              <a:t>, and creating a culture of trust.” –Mahindra &amp; Mahindra</a:t>
            </a:r>
          </a:p>
          <a:p>
            <a:pPr lvl="0"/>
            <a:endParaRPr lang="en-US" dirty="0"/>
          </a:p>
          <a:p>
            <a:pPr lvl="0"/>
            <a:r>
              <a:rPr lang="en-US" dirty="0"/>
              <a:t>Engaging Leaders: </a:t>
            </a:r>
          </a:p>
          <a:p>
            <a:pPr defTabSz="897301">
              <a:defRPr/>
            </a:pPr>
            <a:r>
              <a:rPr lang="en-US" b="1" dirty="0"/>
              <a:t>Capital One: </a:t>
            </a:r>
            <a:r>
              <a:rPr lang="en-US" dirty="0"/>
              <a:t>“</a:t>
            </a:r>
            <a:r>
              <a:rPr lang="en-US" b="1" dirty="0"/>
              <a:t>Engaging leaders at Capital One are aspirational</a:t>
            </a:r>
            <a:r>
              <a:rPr lang="en-US" dirty="0"/>
              <a:t> by showing an example or ‘painting an image’ of what the company aims to do in terms of customer satisfaction. </a:t>
            </a:r>
            <a:r>
              <a:rPr lang="en-US" b="1" dirty="0"/>
              <a:t>Capital One’s approach is dare to dream, disrupt, and deliver in a better way. Leaders must exemplify this goal</a:t>
            </a:r>
            <a:r>
              <a:rPr lang="en-US" dirty="0"/>
              <a:t>.” (CHRO) They must hold themselves personally accountable to taking the high road in everything that they do. In their personality, they elevate others by speaking of their achievements with as much pride as if they did it themselves and they inspire the imaginations of others around them by having a dream and vision that is contagious.</a:t>
            </a:r>
          </a:p>
          <a:p>
            <a:pPr lvl="0"/>
            <a:endParaRPr lang="en-US" b="1" dirty="0" smtClean="0"/>
          </a:p>
          <a:p>
            <a:pPr lvl="0"/>
            <a:r>
              <a:rPr lang="en-US" b="1" dirty="0"/>
              <a:t>Intel: </a:t>
            </a:r>
            <a:r>
              <a:rPr lang="en-US" dirty="0"/>
              <a:t>Engaged leaders are market-oriented, </a:t>
            </a:r>
            <a:r>
              <a:rPr lang="en-US" b="1" dirty="0"/>
              <a:t>inspired by the company’s challenges</a:t>
            </a:r>
            <a:r>
              <a:rPr lang="en-US" dirty="0"/>
              <a:t>, seek to learn and grow amidst the biggest challenges, are </a:t>
            </a:r>
            <a:r>
              <a:rPr lang="en-US" b="1" dirty="0"/>
              <a:t>candid and open</a:t>
            </a:r>
            <a:r>
              <a:rPr lang="en-US" dirty="0"/>
              <a:t> about those challenges, and can </a:t>
            </a:r>
            <a:r>
              <a:rPr lang="en-US" b="1" dirty="0"/>
              <a:t>define innovative solutions</a:t>
            </a:r>
            <a:r>
              <a:rPr lang="en-US" dirty="0"/>
              <a:t> and explain them to people in such a way that they become confident in Intel’s ability to win. </a:t>
            </a:r>
            <a:r>
              <a:rPr lang="en-US" b="1" dirty="0"/>
              <a:t>Engaged leaders are “storytellers</a:t>
            </a:r>
            <a:r>
              <a:rPr lang="en-US" dirty="0"/>
              <a:t>” (HR) connected to a customer-centric solution and are proud of the legacy of Intel.</a:t>
            </a:r>
          </a:p>
        </p:txBody>
      </p:sp>
      <p:sp>
        <p:nvSpPr>
          <p:cNvPr id="4" name="Slide Number Placeholder 3"/>
          <p:cNvSpPr>
            <a:spLocks noGrp="1"/>
          </p:cNvSpPr>
          <p:nvPr>
            <p:ph type="sldNum" sz="quarter" idx="10"/>
          </p:nvPr>
        </p:nvSpPr>
        <p:spPr/>
        <p:txBody>
          <a:bodyPr/>
          <a:lstStyle/>
          <a:p>
            <a:fld id="{D1C7FB31-0C7B-4DF9-A9BC-6BD9C278B254}" type="slidenum">
              <a:rPr lang="en-US" smtClean="0"/>
              <a:pPr/>
              <a:t>11</a:t>
            </a:fld>
            <a:endParaRPr lang="en-US" dirty="0"/>
          </a:p>
        </p:txBody>
      </p:sp>
    </p:spTree>
    <p:extLst>
      <p:ext uri="{BB962C8B-B14F-4D97-AF65-F5344CB8AC3E}">
        <p14:creationId xmlns:p14="http://schemas.microsoft.com/office/powerpoint/2010/main" val="2841792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897301">
              <a:defRPr/>
            </a:pPr>
            <a:r>
              <a:rPr lang="en-US" dirty="0" smtClean="0"/>
              <a:t>Strategy &amp; Accountability:</a:t>
            </a:r>
            <a:r>
              <a:rPr lang="en-US" baseline="0" dirty="0" smtClean="0"/>
              <a:t> </a:t>
            </a:r>
            <a:r>
              <a:rPr lang="en-US" dirty="0">
                <a:solidFill>
                  <a:srgbClr val="000000"/>
                </a:solidFill>
                <a:latin typeface="Arial"/>
                <a:ea typeface="ＭＳ Ｐゴシック"/>
              </a:rPr>
              <a:t>Programs are strategically tied to the  goals, values and culture of the organization. Leaders demonstrate and are </a:t>
            </a:r>
            <a:r>
              <a:rPr lang="en-US" b="1" dirty="0">
                <a:solidFill>
                  <a:srgbClr val="FF0000"/>
                </a:solidFill>
                <a:latin typeface="Arial"/>
                <a:ea typeface="ＭＳ Ｐゴシック"/>
              </a:rPr>
              <a:t>held accountable </a:t>
            </a:r>
            <a:r>
              <a:rPr lang="en-US" dirty="0">
                <a:solidFill>
                  <a:srgbClr val="000000"/>
                </a:solidFill>
                <a:latin typeface="Arial"/>
                <a:ea typeface="ＭＳ Ｐゴシック"/>
              </a:rPr>
              <a:t>for </a:t>
            </a:r>
            <a:r>
              <a:rPr lang="en-US" b="1" dirty="0">
                <a:solidFill>
                  <a:srgbClr val="FF0000"/>
                </a:solidFill>
                <a:latin typeface="Arial"/>
                <a:ea typeface="ＭＳ Ｐゴシック"/>
              </a:rPr>
              <a:t>strategically-driven </a:t>
            </a:r>
            <a:r>
              <a:rPr lang="en-US" dirty="0">
                <a:solidFill>
                  <a:srgbClr val="FF0000"/>
                </a:solidFill>
                <a:latin typeface="Arial"/>
                <a:ea typeface="ＭＳ Ｐゴシック"/>
              </a:rPr>
              <a:t>behaviors</a:t>
            </a:r>
          </a:p>
          <a:p>
            <a:pPr defTabSz="897301">
              <a:defRPr/>
            </a:pPr>
            <a:r>
              <a:rPr lang="en-US" dirty="0">
                <a:solidFill>
                  <a:srgbClr val="FF0000"/>
                </a:solidFill>
                <a:latin typeface="Arial"/>
                <a:ea typeface="ＭＳ Ｐゴシック"/>
              </a:rPr>
              <a:t>Attracting Leaders: </a:t>
            </a:r>
            <a:r>
              <a:rPr lang="en-US" sz="1100" dirty="0">
                <a:solidFill>
                  <a:srgbClr val="000000"/>
                </a:solidFill>
                <a:latin typeface="Arial"/>
                <a:ea typeface="ＭＳ Ｐゴシック"/>
              </a:rPr>
              <a:t>Leaders are </a:t>
            </a:r>
            <a:r>
              <a:rPr lang="en-US" sz="1100" b="1" dirty="0">
                <a:solidFill>
                  <a:srgbClr val="FF0000"/>
                </a:solidFill>
                <a:latin typeface="Arial"/>
                <a:ea typeface="ＭＳ Ｐゴシック"/>
              </a:rPr>
              <a:t>engaged and values</a:t>
            </a:r>
            <a:r>
              <a:rPr lang="en-US" sz="1100" dirty="0">
                <a:solidFill>
                  <a:srgbClr val="FF0000"/>
                </a:solidFill>
                <a:latin typeface="Arial"/>
                <a:ea typeface="ＭＳ Ｐゴシック"/>
              </a:rPr>
              <a:t>-driven</a:t>
            </a:r>
            <a:r>
              <a:rPr lang="en-US" sz="1100" dirty="0">
                <a:solidFill>
                  <a:srgbClr val="000000"/>
                </a:solidFill>
                <a:latin typeface="Arial"/>
                <a:ea typeface="ＭＳ Ｐゴシック"/>
              </a:rPr>
              <a:t>. Companies utilize a </a:t>
            </a:r>
            <a:r>
              <a:rPr lang="en-US" sz="1100" b="1" dirty="0">
                <a:solidFill>
                  <a:srgbClr val="FF0000"/>
                </a:solidFill>
                <a:latin typeface="Arial"/>
                <a:ea typeface="ＭＳ Ｐゴシック"/>
              </a:rPr>
              <a:t>consistent  and rigorous approach</a:t>
            </a:r>
            <a:r>
              <a:rPr lang="en-US" sz="1100" dirty="0">
                <a:solidFill>
                  <a:srgbClr val="000000"/>
                </a:solidFill>
                <a:latin typeface="Arial"/>
                <a:ea typeface="ＭＳ Ｐゴシック"/>
              </a:rPr>
              <a:t> to selection and onboarding</a:t>
            </a:r>
          </a:p>
          <a:p>
            <a:pPr defTabSz="897301">
              <a:defRPr/>
            </a:pPr>
            <a:r>
              <a:rPr lang="en-US" dirty="0" smtClean="0"/>
              <a:t>Leadership Assessment: </a:t>
            </a:r>
            <a:r>
              <a:rPr lang="en-US" b="1" dirty="0">
                <a:solidFill>
                  <a:srgbClr val="FF0000"/>
                </a:solidFill>
                <a:latin typeface="Arial"/>
                <a:ea typeface="ＭＳ Ｐゴシック"/>
              </a:rPr>
              <a:t>Valid and objective </a:t>
            </a:r>
            <a:r>
              <a:rPr lang="en-US" dirty="0">
                <a:solidFill>
                  <a:srgbClr val="000000"/>
                </a:solidFill>
                <a:latin typeface="Arial"/>
                <a:ea typeface="ＭＳ Ｐゴシック"/>
              </a:rPr>
              <a:t>assessments to </a:t>
            </a:r>
            <a:r>
              <a:rPr lang="en-US" b="1" dirty="0">
                <a:solidFill>
                  <a:srgbClr val="FF0000"/>
                </a:solidFill>
                <a:latin typeface="Arial"/>
                <a:ea typeface="ＭＳ Ｐゴシック"/>
              </a:rPr>
              <a:t>understand</a:t>
            </a:r>
            <a:r>
              <a:rPr lang="en-US" dirty="0">
                <a:solidFill>
                  <a:srgbClr val="000000"/>
                </a:solidFill>
                <a:latin typeface="Arial"/>
                <a:ea typeface="ＭＳ Ｐゴシック"/>
              </a:rPr>
              <a:t> capabilities, </a:t>
            </a:r>
            <a:r>
              <a:rPr lang="en-US" b="1" dirty="0">
                <a:solidFill>
                  <a:srgbClr val="FF0000"/>
                </a:solidFill>
                <a:latin typeface="Arial"/>
                <a:ea typeface="ＭＳ Ｐゴシック"/>
              </a:rPr>
              <a:t>guide</a:t>
            </a:r>
            <a:r>
              <a:rPr lang="en-US" dirty="0">
                <a:solidFill>
                  <a:srgbClr val="000000"/>
                </a:solidFill>
                <a:latin typeface="Arial"/>
                <a:ea typeface="ＭＳ Ｐゴシック"/>
              </a:rPr>
              <a:t> development, </a:t>
            </a:r>
            <a:r>
              <a:rPr lang="en-US" b="1" dirty="0">
                <a:solidFill>
                  <a:srgbClr val="FF0000"/>
                </a:solidFill>
                <a:latin typeface="Arial"/>
                <a:ea typeface="ＭＳ Ｐゴシック"/>
              </a:rPr>
              <a:t>inform </a:t>
            </a:r>
            <a:r>
              <a:rPr lang="en-US" dirty="0">
                <a:solidFill>
                  <a:srgbClr val="000000"/>
                </a:solidFill>
                <a:latin typeface="Arial"/>
                <a:ea typeface="ＭＳ Ｐゴシック"/>
              </a:rPr>
              <a:t>succession plans</a:t>
            </a:r>
          </a:p>
          <a:p>
            <a:pPr defTabSz="897301">
              <a:defRPr/>
            </a:pPr>
            <a:r>
              <a:rPr lang="en-US" dirty="0" smtClean="0"/>
              <a:t>Leadership Development: </a:t>
            </a:r>
            <a:r>
              <a:rPr lang="en-US" dirty="0">
                <a:solidFill>
                  <a:srgbClr val="000000"/>
                </a:solidFill>
                <a:latin typeface="Arial"/>
                <a:ea typeface="ＭＳ Ｐゴシック"/>
              </a:rPr>
              <a:t>Provide </a:t>
            </a:r>
            <a:r>
              <a:rPr lang="en-US" b="1" dirty="0">
                <a:solidFill>
                  <a:srgbClr val="FF0000"/>
                </a:solidFill>
                <a:latin typeface="Arial"/>
                <a:ea typeface="ＭＳ Ｐゴシック"/>
              </a:rPr>
              <a:t>accelerated development </a:t>
            </a:r>
            <a:r>
              <a:rPr lang="en-US" dirty="0">
                <a:solidFill>
                  <a:srgbClr val="000000"/>
                </a:solidFill>
                <a:latin typeface="Arial"/>
                <a:ea typeface="ＭＳ Ｐゴシック"/>
              </a:rPr>
              <a:t>through meaningful, experiential, relational, and traditional processes</a:t>
            </a:r>
          </a:p>
          <a:p>
            <a:pPr defTabSz="897301">
              <a:defRPr/>
            </a:pPr>
            <a:r>
              <a:rPr lang="en-US" dirty="0" smtClean="0"/>
              <a:t>High Potentials: </a:t>
            </a:r>
            <a:r>
              <a:rPr lang="en-US" dirty="0">
                <a:solidFill>
                  <a:srgbClr val="000000"/>
                </a:solidFill>
                <a:latin typeface="Arial"/>
                <a:ea typeface="ＭＳ Ｐゴシック"/>
              </a:rPr>
              <a:t>Conduct robust talent reviews to </a:t>
            </a:r>
            <a:r>
              <a:rPr lang="en-US" b="1" dirty="0">
                <a:solidFill>
                  <a:srgbClr val="FF0000"/>
                </a:solidFill>
                <a:latin typeface="Arial"/>
                <a:ea typeface="ＭＳ Ｐゴシック"/>
              </a:rPr>
              <a:t>consistently define, identify, calibrate and develop </a:t>
            </a:r>
            <a:r>
              <a:rPr lang="en-US" dirty="0">
                <a:solidFill>
                  <a:srgbClr val="000000"/>
                </a:solidFill>
                <a:latin typeface="Arial"/>
                <a:ea typeface="ＭＳ Ｐゴシック"/>
              </a:rPr>
              <a:t>high-potential and critical talent</a:t>
            </a:r>
          </a:p>
          <a:p>
            <a:pPr defTabSz="897301">
              <a:defRPr/>
            </a:pPr>
            <a:r>
              <a:rPr lang="en-US" dirty="0" smtClean="0"/>
              <a:t>Succession Management:</a:t>
            </a:r>
            <a:r>
              <a:rPr lang="en-US" baseline="0" dirty="0" smtClean="0"/>
              <a:t> </a:t>
            </a:r>
            <a:r>
              <a:rPr lang="en-US" dirty="0">
                <a:solidFill>
                  <a:srgbClr val="000000"/>
                </a:solidFill>
                <a:latin typeface="Arial"/>
                <a:ea typeface="ＭＳ Ｐゴシック"/>
              </a:rPr>
              <a:t>Maintain a </a:t>
            </a:r>
            <a:r>
              <a:rPr lang="en-US" b="1" dirty="0">
                <a:solidFill>
                  <a:srgbClr val="FF0000"/>
                </a:solidFill>
                <a:latin typeface="Arial"/>
                <a:ea typeface="ＭＳ Ｐゴシック"/>
              </a:rPr>
              <a:t>deep and robust talent pipeline</a:t>
            </a:r>
            <a:r>
              <a:rPr lang="en-US" dirty="0">
                <a:solidFill>
                  <a:srgbClr val="000000"/>
                </a:solidFill>
                <a:latin typeface="Arial"/>
                <a:ea typeface="ＭＳ Ｐゴシック"/>
              </a:rPr>
              <a:t> via succession management</a:t>
            </a:r>
          </a:p>
          <a:p>
            <a:pPr defTabSz="897301">
              <a:defRPr/>
            </a:pPr>
            <a:r>
              <a:rPr lang="en-US" dirty="0" smtClean="0"/>
              <a:t>Metrics: </a:t>
            </a:r>
            <a:r>
              <a:rPr lang="en-US" dirty="0">
                <a:solidFill>
                  <a:srgbClr val="000000"/>
                </a:solidFill>
                <a:latin typeface="Arial"/>
                <a:ea typeface="ＭＳ Ｐゴシック"/>
              </a:rPr>
              <a:t>Utilize metrics to </a:t>
            </a:r>
            <a:r>
              <a:rPr lang="en-US" b="1" dirty="0">
                <a:solidFill>
                  <a:srgbClr val="FF0000"/>
                </a:solidFill>
                <a:latin typeface="Arial"/>
                <a:ea typeface="ＭＳ Ｐゴシック"/>
              </a:rPr>
              <a:t>track</a:t>
            </a:r>
            <a:r>
              <a:rPr lang="en-US" dirty="0">
                <a:solidFill>
                  <a:srgbClr val="000000"/>
                </a:solidFill>
                <a:latin typeface="Arial"/>
                <a:ea typeface="ＭＳ Ｐゴシック"/>
              </a:rPr>
              <a:t> progress, </a:t>
            </a:r>
            <a:r>
              <a:rPr lang="en-US" b="1" dirty="0">
                <a:solidFill>
                  <a:srgbClr val="FF0000"/>
                </a:solidFill>
                <a:latin typeface="Arial"/>
                <a:ea typeface="ＭＳ Ｐゴシック"/>
              </a:rPr>
              <a:t>evaluate</a:t>
            </a:r>
            <a:r>
              <a:rPr lang="en-US" dirty="0">
                <a:solidFill>
                  <a:srgbClr val="000000"/>
                </a:solidFill>
                <a:latin typeface="Arial"/>
                <a:ea typeface="ＭＳ Ｐゴシック"/>
              </a:rPr>
              <a:t> effectiveness and </a:t>
            </a:r>
            <a:r>
              <a:rPr lang="en-US" b="1" dirty="0">
                <a:solidFill>
                  <a:srgbClr val="FF0000"/>
                </a:solidFill>
                <a:latin typeface="Arial"/>
                <a:ea typeface="ＭＳ Ｐゴシック"/>
              </a:rPr>
              <a:t>drive</a:t>
            </a:r>
            <a:r>
              <a:rPr lang="en-US" dirty="0">
                <a:solidFill>
                  <a:srgbClr val="000000"/>
                </a:solidFill>
                <a:latin typeface="Arial"/>
                <a:ea typeface="ＭＳ Ｐゴシック"/>
              </a:rPr>
              <a:t> desired results</a:t>
            </a:r>
          </a:p>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16325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13</a:t>
            </a:fld>
            <a:endParaRPr lang="en-US" dirty="0"/>
          </a:p>
        </p:txBody>
      </p:sp>
    </p:spTree>
    <p:extLst>
      <p:ext uri="{BB962C8B-B14F-4D97-AF65-F5344CB8AC3E}">
        <p14:creationId xmlns:p14="http://schemas.microsoft.com/office/powerpoint/2010/main" val="147372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14</a:t>
            </a:fld>
            <a:endParaRPr lang="en-US" dirty="0"/>
          </a:p>
        </p:txBody>
      </p:sp>
    </p:spTree>
    <p:extLst>
      <p:ext uri="{BB962C8B-B14F-4D97-AF65-F5344CB8AC3E}">
        <p14:creationId xmlns:p14="http://schemas.microsoft.com/office/powerpoint/2010/main" val="3281785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15</a:t>
            </a:fld>
            <a:endParaRPr lang="en-US" dirty="0"/>
          </a:p>
        </p:txBody>
      </p:sp>
    </p:spTree>
    <p:extLst>
      <p:ext uri="{BB962C8B-B14F-4D97-AF65-F5344CB8AC3E}">
        <p14:creationId xmlns:p14="http://schemas.microsoft.com/office/powerpoint/2010/main" val="3321220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16</a:t>
            </a:fld>
            <a:endParaRPr lang="en-US" dirty="0"/>
          </a:p>
        </p:txBody>
      </p:sp>
    </p:spTree>
    <p:extLst>
      <p:ext uri="{BB962C8B-B14F-4D97-AF65-F5344CB8AC3E}">
        <p14:creationId xmlns:p14="http://schemas.microsoft.com/office/powerpoint/2010/main" val="4191528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17</a:t>
            </a:fld>
            <a:endParaRPr lang="en-US" dirty="0"/>
          </a:p>
        </p:txBody>
      </p:sp>
    </p:spTree>
    <p:extLst>
      <p:ext uri="{BB962C8B-B14F-4D97-AF65-F5344CB8AC3E}">
        <p14:creationId xmlns:p14="http://schemas.microsoft.com/office/powerpoint/2010/main" val="1148436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18</a:t>
            </a:fld>
            <a:endParaRPr lang="en-US" dirty="0"/>
          </a:p>
        </p:txBody>
      </p:sp>
    </p:spTree>
    <p:extLst>
      <p:ext uri="{BB962C8B-B14F-4D97-AF65-F5344CB8AC3E}">
        <p14:creationId xmlns:p14="http://schemas.microsoft.com/office/powerpoint/2010/main" val="2921119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19</a:t>
            </a:fld>
            <a:endParaRPr lang="en-US" dirty="0"/>
          </a:p>
        </p:txBody>
      </p:sp>
    </p:spTree>
    <p:extLst>
      <p:ext uri="{BB962C8B-B14F-4D97-AF65-F5344CB8AC3E}">
        <p14:creationId xmlns:p14="http://schemas.microsoft.com/office/powerpoint/2010/main" val="421537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2</a:t>
            </a:fld>
            <a:endParaRPr lang="en-US" dirty="0"/>
          </a:p>
        </p:txBody>
      </p:sp>
    </p:spTree>
    <p:extLst>
      <p:ext uri="{BB962C8B-B14F-4D97-AF65-F5344CB8AC3E}">
        <p14:creationId xmlns:p14="http://schemas.microsoft.com/office/powerpoint/2010/main" val="3529597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20</a:t>
            </a:fld>
            <a:endParaRPr lang="en-US" dirty="0"/>
          </a:p>
        </p:txBody>
      </p:sp>
    </p:spTree>
    <p:extLst>
      <p:ext uri="{BB962C8B-B14F-4D97-AF65-F5344CB8AC3E}">
        <p14:creationId xmlns:p14="http://schemas.microsoft.com/office/powerpoint/2010/main" val="3227985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21</a:t>
            </a:fld>
            <a:endParaRPr lang="en-US" dirty="0"/>
          </a:p>
        </p:txBody>
      </p:sp>
    </p:spTree>
    <p:extLst>
      <p:ext uri="{BB962C8B-B14F-4D97-AF65-F5344CB8AC3E}">
        <p14:creationId xmlns:p14="http://schemas.microsoft.com/office/powerpoint/2010/main" val="2750561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22</a:t>
            </a:fld>
            <a:endParaRPr lang="en-US" dirty="0"/>
          </a:p>
        </p:txBody>
      </p:sp>
    </p:spTree>
    <p:extLst>
      <p:ext uri="{BB962C8B-B14F-4D97-AF65-F5344CB8AC3E}">
        <p14:creationId xmlns:p14="http://schemas.microsoft.com/office/powerpoint/2010/main" val="2787516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23</a:t>
            </a:fld>
            <a:endParaRPr lang="en-US" dirty="0"/>
          </a:p>
        </p:txBody>
      </p:sp>
    </p:spTree>
    <p:extLst>
      <p:ext uri="{BB962C8B-B14F-4D97-AF65-F5344CB8AC3E}">
        <p14:creationId xmlns:p14="http://schemas.microsoft.com/office/powerpoint/2010/main" val="410861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Reactions to technologically innovative assessments tend to be positive, particularly multi-media assessments</a:t>
            </a:r>
          </a:p>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24</a:t>
            </a:fld>
            <a:endParaRPr lang="en-US" dirty="0"/>
          </a:p>
        </p:txBody>
      </p:sp>
    </p:spTree>
    <p:extLst>
      <p:ext uri="{BB962C8B-B14F-4D97-AF65-F5344CB8AC3E}">
        <p14:creationId xmlns:p14="http://schemas.microsoft.com/office/powerpoint/2010/main" val="3892376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27</a:t>
            </a:fld>
            <a:endParaRPr lang="en-US" dirty="0"/>
          </a:p>
        </p:txBody>
      </p:sp>
    </p:spTree>
    <p:extLst>
      <p:ext uri="{BB962C8B-B14F-4D97-AF65-F5344CB8AC3E}">
        <p14:creationId xmlns:p14="http://schemas.microsoft.com/office/powerpoint/2010/main" val="2826269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28</a:t>
            </a:fld>
            <a:endParaRPr lang="en-US" dirty="0"/>
          </a:p>
        </p:txBody>
      </p:sp>
    </p:spTree>
    <p:extLst>
      <p:ext uri="{BB962C8B-B14F-4D97-AF65-F5344CB8AC3E}">
        <p14:creationId xmlns:p14="http://schemas.microsoft.com/office/powerpoint/2010/main" val="576188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Clr>
                <a:schemeClr val="bg2"/>
              </a:buClr>
              <a:buSzPct val="85000"/>
              <a:buFont typeface="Arial" pitchFamily="34" charset="0"/>
              <a:buChar char="•"/>
            </a:pPr>
            <a:r>
              <a:rPr lang="en-US" sz="1200" b="0" dirty="0" smtClean="0">
                <a:solidFill>
                  <a:srgbClr val="4D4F53"/>
                </a:solidFill>
                <a:latin typeface="Arial" panose="020B0604020202020204" pitchFamily="34" charset="0"/>
                <a:cs typeface="Arial" panose="020B0604020202020204" pitchFamily="34" charset="0"/>
              </a:rPr>
              <a:t>Can be a L1A, L1B, L1C or L2 image</a:t>
            </a:r>
          </a:p>
          <a:p>
            <a:pPr marL="228600" indent="-228600">
              <a:buClr>
                <a:schemeClr val="bg2"/>
              </a:buClr>
              <a:buSzPct val="85000"/>
              <a:buFont typeface="Arial" pitchFamily="34" charset="0"/>
              <a:buChar char="•"/>
            </a:pPr>
            <a:r>
              <a:rPr lang="en-US" sz="1200" b="0" dirty="0" smtClean="0">
                <a:solidFill>
                  <a:srgbClr val="4D4F53"/>
                </a:solidFill>
                <a:latin typeface="Arial" panose="020B0604020202020204" pitchFamily="34" charset="0"/>
                <a:cs typeface="Arial" panose="020B0604020202020204" pitchFamily="34" charset="0"/>
              </a:rPr>
              <a:t>The image needs to be cropped within the current window specs</a:t>
            </a:r>
          </a:p>
          <a:p>
            <a:pPr marL="228600" marR="0" indent="-228600" algn="l" defTabSz="914400" rtl="0" eaLnBrk="1" fontAlgn="base" latinLnBrk="0" hangingPunct="1">
              <a:lnSpc>
                <a:spcPct val="100000"/>
              </a:lnSpc>
              <a:spcBef>
                <a:spcPct val="30000"/>
              </a:spcBef>
              <a:spcAft>
                <a:spcPct val="0"/>
              </a:spcAft>
              <a:buClr>
                <a:schemeClr val="bg2"/>
              </a:buClr>
              <a:buSzPct val="85000"/>
              <a:buFont typeface="Arial" pitchFamily="34" charset="0"/>
              <a:buChar char="•"/>
              <a:tabLst/>
              <a:defRPr/>
            </a:pPr>
            <a:r>
              <a:rPr lang="en-US" sz="1200" b="0" dirty="0" smtClean="0">
                <a:solidFill>
                  <a:srgbClr val="4D4F53"/>
                </a:solidFill>
                <a:latin typeface="Arial" panose="020B0604020202020204" pitchFamily="34" charset="0"/>
                <a:cs typeface="Arial" panose="020B0604020202020204" pitchFamily="34" charset="0"/>
              </a:rPr>
              <a:t>Try to use the same categories of images in your various divider slides (i.e. all L2)</a:t>
            </a:r>
          </a:p>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29</a:t>
            </a:fld>
            <a:endParaRPr lang="en-US" dirty="0"/>
          </a:p>
        </p:txBody>
      </p:sp>
    </p:spTree>
    <p:extLst>
      <p:ext uri="{BB962C8B-B14F-4D97-AF65-F5344CB8AC3E}">
        <p14:creationId xmlns:p14="http://schemas.microsoft.com/office/powerpoint/2010/main" val="3921855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30</a:t>
            </a:fld>
            <a:endParaRPr lang="en-US" dirty="0"/>
          </a:p>
        </p:txBody>
      </p:sp>
    </p:spTree>
    <p:extLst>
      <p:ext uri="{BB962C8B-B14F-4D97-AF65-F5344CB8AC3E}">
        <p14:creationId xmlns:p14="http://schemas.microsoft.com/office/powerpoint/2010/main" val="1045979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31</a:t>
            </a:fld>
            <a:endParaRPr lang="en-US" dirty="0"/>
          </a:p>
        </p:txBody>
      </p:sp>
    </p:spTree>
    <p:extLst>
      <p:ext uri="{BB962C8B-B14F-4D97-AF65-F5344CB8AC3E}">
        <p14:creationId xmlns:p14="http://schemas.microsoft.com/office/powerpoint/2010/main" val="259801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3</a:t>
            </a:fld>
            <a:endParaRPr lang="en-US" dirty="0"/>
          </a:p>
        </p:txBody>
      </p:sp>
    </p:spTree>
    <p:extLst>
      <p:ext uri="{BB962C8B-B14F-4D97-AF65-F5344CB8AC3E}">
        <p14:creationId xmlns:p14="http://schemas.microsoft.com/office/powerpoint/2010/main" val="257603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4</a:t>
            </a:fld>
            <a:endParaRPr lang="en-US" dirty="0"/>
          </a:p>
        </p:txBody>
      </p:sp>
    </p:spTree>
    <p:extLst>
      <p:ext uri="{BB962C8B-B14F-4D97-AF65-F5344CB8AC3E}">
        <p14:creationId xmlns:p14="http://schemas.microsoft.com/office/powerpoint/2010/main" val="84110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180 Global Participants in 24 countries</a:t>
            </a:r>
          </a:p>
          <a:p>
            <a:pPr marL="0" lvl="1" defTabSz="897301">
              <a:defRPr/>
            </a:pPr>
            <a:r>
              <a:rPr lang="en-US" sz="1100" dirty="0">
                <a:solidFill>
                  <a:schemeClr val="bg1"/>
                </a:solidFill>
              </a:rPr>
              <a:t>Participants completed detailed questionnaire. Aon Hewitt analyzed responses for strong leadership practices</a:t>
            </a:r>
          </a:p>
          <a:p>
            <a:pPr marL="0" lvl="1" defTabSz="897301">
              <a:defRPr/>
            </a:pPr>
            <a:endParaRPr lang="en-US" sz="1100" dirty="0">
              <a:solidFill>
                <a:schemeClr val="bg1"/>
              </a:solidFill>
            </a:endParaRPr>
          </a:p>
          <a:p>
            <a:r>
              <a:rPr lang="en-US" baseline="0" dirty="0" smtClean="0"/>
              <a:t>115 Global Finalists</a:t>
            </a:r>
          </a:p>
          <a:p>
            <a:pPr marL="0" lvl="1" defTabSz="897301">
              <a:defRPr/>
            </a:pPr>
            <a:r>
              <a:rPr lang="en-US" sz="1100" dirty="0">
                <a:solidFill>
                  <a:schemeClr val="bg1"/>
                </a:solidFill>
              </a:rPr>
              <a:t>In-depth interviews with HR leaders, CEOs and senior executives (we interviewed nearly 70% of corporate CEOs in the finalist organizations)</a:t>
            </a:r>
          </a:p>
          <a:p>
            <a:pPr marL="0" lvl="1" defTabSz="897301">
              <a:defRPr/>
            </a:pPr>
            <a:r>
              <a:rPr lang="en-US" sz="1100" dirty="0">
                <a:solidFill>
                  <a:schemeClr val="bg1"/>
                </a:solidFill>
              </a:rPr>
              <a:t>Aon Hewitt scored data by assigning points to questions and responses</a:t>
            </a:r>
          </a:p>
          <a:p>
            <a:pPr marL="0" lvl="1" defTabSz="897301">
              <a:defRPr/>
            </a:pPr>
            <a:r>
              <a:rPr lang="en-US" sz="1100" dirty="0">
                <a:solidFill>
                  <a:schemeClr val="bg1"/>
                </a:solidFill>
              </a:rPr>
              <a:t>Companies screened for financial performance relative to industry – 2 growth (CAGR for Sales or Revenues, EBIT and 2 return: ROE and ROA)</a:t>
            </a:r>
          </a:p>
          <a:p>
            <a:pPr marL="0" lvl="1" defTabSz="897301">
              <a:defRPr/>
            </a:pPr>
            <a:r>
              <a:rPr lang="en-US" sz="1100" dirty="0">
                <a:solidFill>
                  <a:schemeClr val="bg1"/>
                </a:solidFill>
              </a:rPr>
              <a:t>18-month bad-press scan</a:t>
            </a:r>
          </a:p>
          <a:p>
            <a:pPr marL="0" lvl="1" defTabSz="897301">
              <a:defRPr/>
            </a:pPr>
            <a:r>
              <a:rPr lang="en-US" sz="1100" dirty="0">
                <a:solidFill>
                  <a:schemeClr val="bg1"/>
                </a:solidFill>
              </a:rPr>
              <a:t>Program collateral submitted</a:t>
            </a:r>
          </a:p>
          <a:p>
            <a:endParaRPr lang="en-US" baseline="0" dirty="0" smtClean="0"/>
          </a:p>
          <a:p>
            <a:r>
              <a:rPr lang="en-US" baseline="0" dirty="0" smtClean="0"/>
              <a:t>53 Winners</a:t>
            </a:r>
          </a:p>
          <a:p>
            <a:pPr defTabSz="897301">
              <a:defRPr/>
            </a:pPr>
            <a:r>
              <a:rPr lang="en-US" dirty="0">
                <a:solidFill>
                  <a:schemeClr val="bg1"/>
                </a:solidFill>
              </a:rPr>
              <a:t>Independent panel of judges gathered in North America, India, South East Asia, and Australia markets to select and rank top companies. Market winners and finalists from Europe and Latin America  rolled up for global consideration</a:t>
            </a:r>
          </a:p>
          <a:p>
            <a:endParaRPr lang="en-US" baseline="0" dirty="0" smtClean="0"/>
          </a:p>
          <a:p>
            <a:r>
              <a:rPr lang="en-US" baseline="0" dirty="0" smtClean="0"/>
              <a:t>Global (25)</a:t>
            </a:r>
          </a:p>
          <a:p>
            <a:r>
              <a:rPr lang="en-US" baseline="0" dirty="0" smtClean="0"/>
              <a:t>North America (25) + 4 Special Recognition</a:t>
            </a:r>
          </a:p>
          <a:p>
            <a:r>
              <a:rPr lang="en-US" baseline="0" dirty="0" smtClean="0"/>
              <a:t>India (4) + 2 MNC + 1 Special Recognition</a:t>
            </a:r>
          </a:p>
          <a:p>
            <a:r>
              <a:rPr lang="en-US" baseline="0" dirty="0" smtClean="0"/>
              <a:t>SEA (6) + 2 MNC + 2 Special Recognition</a:t>
            </a:r>
          </a:p>
          <a:p>
            <a:r>
              <a:rPr lang="en-US" baseline="0" dirty="0" smtClean="0"/>
              <a:t>ANZ (2) + 1 MNC</a:t>
            </a:r>
          </a:p>
        </p:txBody>
      </p:sp>
      <p:sp>
        <p:nvSpPr>
          <p:cNvPr id="4" name="Slide Number Placeholder 3"/>
          <p:cNvSpPr>
            <a:spLocks noGrp="1"/>
          </p:cNvSpPr>
          <p:nvPr>
            <p:ph type="sldNum" sz="quarter" idx="10"/>
          </p:nvPr>
        </p:nvSpPr>
        <p:spPr/>
        <p:txBody>
          <a:bodyPr/>
          <a:lstStyle/>
          <a:p>
            <a:fld id="{D1C7FB31-0C7B-4DF9-A9BC-6BD9C278B254}" type="slidenum">
              <a:rPr lang="en-US" smtClean="0"/>
              <a:pPr/>
              <a:t>5</a:t>
            </a:fld>
            <a:endParaRPr lang="en-US" dirty="0"/>
          </a:p>
        </p:txBody>
      </p:sp>
    </p:spTree>
    <p:extLst>
      <p:ext uri="{BB962C8B-B14F-4D97-AF65-F5344CB8AC3E}">
        <p14:creationId xmlns:p14="http://schemas.microsoft.com/office/powerpoint/2010/main" val="125681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7FB31-0C7B-4DF9-A9BC-6BD9C278B254}" type="slidenum">
              <a:rPr lang="en-US" smtClean="0"/>
              <a:pPr/>
              <a:t>6</a:t>
            </a:fld>
            <a:endParaRPr lang="en-US" dirty="0"/>
          </a:p>
        </p:txBody>
      </p:sp>
    </p:spTree>
    <p:extLst>
      <p:ext uri="{BB962C8B-B14F-4D97-AF65-F5344CB8AC3E}">
        <p14:creationId xmlns:p14="http://schemas.microsoft.com/office/powerpoint/2010/main" val="212182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7</a:t>
            </a:fld>
            <a:endParaRPr lang="en-US" dirty="0"/>
          </a:p>
        </p:txBody>
      </p:sp>
    </p:spTree>
    <p:extLst>
      <p:ext uri="{BB962C8B-B14F-4D97-AF65-F5344CB8AC3E}">
        <p14:creationId xmlns:p14="http://schemas.microsoft.com/office/powerpoint/2010/main" val="259029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8</a:t>
            </a:fld>
            <a:endParaRPr lang="en-US" dirty="0"/>
          </a:p>
        </p:txBody>
      </p:sp>
    </p:spTree>
    <p:extLst>
      <p:ext uri="{BB962C8B-B14F-4D97-AF65-F5344CB8AC3E}">
        <p14:creationId xmlns:p14="http://schemas.microsoft.com/office/powerpoint/2010/main" val="32088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1381" y="4415790"/>
            <a:ext cx="6523128" cy="4183380"/>
          </a:xfrm>
        </p:spPr>
        <p:txBody>
          <a:bodyPr/>
          <a:lstStyle/>
          <a:p>
            <a:pPr marL="457175" lvl="1" defTabSz="895301"/>
            <a:r>
              <a:rPr lang="en-US" altLang="en-US" sz="1000" dirty="0"/>
              <a:t>This slide is a summary of the longitudinal findings that separate the TCFLs from the rest. The 2014 insights continue to highlight the importance of these four factors. However, the adaptation of the design and delivery of programs aligned to these is starting to be impacted by the external environment and by trends in technology and innovation. </a:t>
            </a:r>
          </a:p>
          <a:p>
            <a:pPr marL="742909" lvl="1" indent="-285734" defTabSz="895301"/>
            <a:endParaRPr lang="en-US" altLang="en-US" sz="1000" dirty="0"/>
          </a:p>
          <a:p>
            <a:pPr marL="742909" lvl="1" indent="-285734" defTabSz="895301"/>
            <a:r>
              <a:rPr lang="en-US" altLang="en-US" sz="1000" dirty="0"/>
              <a:t> - Most companies today have the basics in place when it comes to leadership</a:t>
            </a:r>
          </a:p>
          <a:p>
            <a:pPr marL="742909" lvl="1" indent="-285734" defTabSz="895301"/>
            <a:r>
              <a:rPr lang="en-US" altLang="en-US" sz="1000" dirty="0"/>
              <a:t> - What differentiates the Top Companies from the rest  are we what we call the 4 leadership disciplines.  The first 3 of these emerged after our first studies in 2001-2005, and in 2009 we saw the 4</a:t>
            </a:r>
            <a:r>
              <a:rPr lang="en-US" altLang="en-US" sz="1000" baseline="30000" dirty="0"/>
              <a:t>th</a:t>
            </a:r>
            <a:r>
              <a:rPr lang="en-US" altLang="en-US" sz="1000" dirty="0"/>
              <a:t> discipline (what we often refer to as the DNA) arise.  It is the culmination of the first 3, and only when these are executed well over time do they become part of the organizational fabric/culture. </a:t>
            </a:r>
          </a:p>
          <a:p>
            <a:pPr marL="228587" indent="-228587" defTabSz="895301">
              <a:spcBef>
                <a:spcPct val="0"/>
              </a:spcBef>
            </a:pPr>
            <a:r>
              <a:rPr lang="en-US" altLang="en-US" sz="1000" b="1" dirty="0"/>
              <a:t>Leaders Lead the Way</a:t>
            </a:r>
          </a:p>
          <a:p>
            <a:pPr marL="228587" indent="-228587" defTabSz="895301">
              <a:spcBef>
                <a:spcPct val="0"/>
              </a:spcBef>
            </a:pPr>
            <a:r>
              <a:rPr lang="en-US" altLang="en-US" sz="1000" dirty="0"/>
              <a:t> - Senior leaders take personal responsibility for cultivating and engaging talent; they understand that the emotional side of leadership is powerful and they act on it;</a:t>
            </a:r>
          </a:p>
          <a:p>
            <a:pPr marL="228587" indent="-228587" defTabSz="895301">
              <a:spcBef>
                <a:spcPct val="0"/>
              </a:spcBef>
            </a:pPr>
            <a:r>
              <a:rPr lang="en-US" altLang="en-US" sz="1000" dirty="0"/>
              <a:t>transfer of wisdom and “teaching” are a way of leading</a:t>
            </a:r>
          </a:p>
          <a:p>
            <a:pPr marL="228587" indent="-228587" defTabSz="895301">
              <a:spcBef>
                <a:spcPct val="0"/>
              </a:spcBef>
            </a:pPr>
            <a:r>
              <a:rPr lang="en-US" altLang="en-US" sz="1000" dirty="0"/>
              <a:t> - Leadership development is at the top of the Board’s, CEO’s and senior team’s agenda and priorities, and they are actively involved in the key leadership processes</a:t>
            </a:r>
          </a:p>
          <a:p>
            <a:pPr marL="228587" indent="-228587" defTabSz="895301">
              <a:spcBef>
                <a:spcPct val="0"/>
              </a:spcBef>
            </a:pPr>
            <a:r>
              <a:rPr lang="en-US" altLang="en-US" sz="1000" dirty="0"/>
              <a:t> - Leaders model the behavior they expect of others and are dedicated to the development of talent and building a diverse pipeline of leaders; accountability is driven from the top</a:t>
            </a:r>
          </a:p>
          <a:p>
            <a:pPr marL="228587" indent="-228587" defTabSz="895301">
              <a:spcBef>
                <a:spcPct val="0"/>
              </a:spcBef>
            </a:pPr>
            <a:endParaRPr lang="en-US" altLang="en-US" sz="1000" dirty="0"/>
          </a:p>
          <a:p>
            <a:pPr marL="228587" indent="-228587" defTabSz="895301"/>
            <a:r>
              <a:rPr lang="en-US" altLang="en-US" sz="1000" b="1" dirty="0"/>
              <a:t>Unrelenting focus on Talent</a:t>
            </a:r>
          </a:p>
          <a:p>
            <a:pPr marL="228587" indent="-228587" defTabSz="895301"/>
            <a:r>
              <a:rPr lang="en-US" altLang="en-US" sz="1000" dirty="0"/>
              <a:t>Developing talent is seen as a mission-critical business process</a:t>
            </a:r>
          </a:p>
          <a:p>
            <a:pPr marL="228587" indent="-228587" defTabSz="895301"/>
            <a:r>
              <a:rPr lang="en-US" altLang="en-US" sz="1000" dirty="0"/>
              <a:t>Talent = competitive advantage; leaders are measured on their ability to develop and inspire others</a:t>
            </a:r>
          </a:p>
          <a:p>
            <a:pPr marL="228587" indent="-228587" defTabSz="895301"/>
            <a:r>
              <a:rPr lang="en-US" altLang="en-US" sz="1000" dirty="0">
                <a:solidFill>
                  <a:srgbClr val="000000"/>
                </a:solidFill>
              </a:rPr>
              <a:t>Talent is a corporate asset and moved across geographies; </a:t>
            </a:r>
            <a:r>
              <a:rPr lang="en-US" altLang="en-US" sz="1000" dirty="0"/>
              <a:t>Differential investment in top talent is a given</a:t>
            </a:r>
          </a:p>
          <a:p>
            <a:pPr marL="228587" indent="-228587" defTabSz="895301"/>
            <a:r>
              <a:rPr lang="en-US" altLang="en-US" sz="1000" dirty="0"/>
              <a:t>Involves more than just developing people, but also how you hire, coach, promote, and reward.</a:t>
            </a:r>
          </a:p>
          <a:p>
            <a:pPr marL="228587" indent="-228587" defTabSz="895301"/>
            <a:endParaRPr lang="en-US" altLang="en-US" sz="1000" b="1" dirty="0"/>
          </a:p>
          <a:p>
            <a:pPr marL="228587" indent="-228587" defTabSz="895301">
              <a:spcBef>
                <a:spcPct val="0"/>
              </a:spcBef>
            </a:pPr>
            <a:r>
              <a:rPr lang="en-US" altLang="en-US" sz="1000" b="1" dirty="0"/>
              <a:t>Practical and Aligned Programs and Practices</a:t>
            </a:r>
          </a:p>
          <a:p>
            <a:pPr marL="228587" indent="-228587" defTabSz="895301">
              <a:spcBef>
                <a:spcPct val="0"/>
              </a:spcBef>
            </a:pPr>
            <a:r>
              <a:rPr lang="en-GB" altLang="en-US" sz="1000" dirty="0"/>
              <a:t>Comprehensive leadership practices are aligned with business goals; strategy dictates development. </a:t>
            </a:r>
          </a:p>
          <a:p>
            <a:pPr marL="228587" indent="-228587" defTabSz="895301">
              <a:spcBef>
                <a:spcPct val="0"/>
              </a:spcBef>
            </a:pPr>
            <a:r>
              <a:rPr lang="en-US" altLang="en-US" sz="1000" dirty="0">
                <a:solidFill>
                  <a:srgbClr val="000000"/>
                </a:solidFill>
              </a:rPr>
              <a:t>Development is multifaceted and reaches all levels within the organization; assessment and development are customized to address the needs of different groups		</a:t>
            </a:r>
          </a:p>
          <a:p>
            <a:pPr marL="228587" indent="-228587" defTabSz="895301">
              <a:spcBef>
                <a:spcPct val="0"/>
              </a:spcBef>
            </a:pPr>
            <a:r>
              <a:rPr lang="en-GB" altLang="en-US" sz="1000" dirty="0"/>
              <a:t>Relevance and scalability are key; scrutinize the actual shift in leader effectiveness</a:t>
            </a:r>
          </a:p>
          <a:p>
            <a:pPr marL="228587" indent="-228587" defTabSz="895301">
              <a:spcBef>
                <a:spcPct val="0"/>
              </a:spcBef>
            </a:pPr>
            <a:endParaRPr lang="en-GB" altLang="en-US" sz="1000" dirty="0"/>
          </a:p>
          <a:p>
            <a:pPr marL="228587" indent="-228587" defTabSz="895301">
              <a:spcBef>
                <a:spcPct val="0"/>
              </a:spcBef>
            </a:pPr>
            <a:r>
              <a:rPr lang="en-US" altLang="en-US" sz="1000" b="1" dirty="0">
                <a:solidFill>
                  <a:srgbClr val="0083A9"/>
                </a:solidFill>
              </a:rPr>
              <a:t>When Leadership Becomes a Way of Life </a:t>
            </a:r>
            <a:br>
              <a:rPr lang="en-US" altLang="en-US" sz="1000" b="1" dirty="0">
                <a:solidFill>
                  <a:srgbClr val="0083A9"/>
                </a:solidFill>
              </a:rPr>
            </a:br>
            <a:r>
              <a:rPr lang="en-GB" altLang="en-US" sz="1000" dirty="0"/>
              <a:t>It is a way of behaving that is woven into every aspect of the business—the culture, the way decisions are made, and the growth strategy</a:t>
            </a:r>
          </a:p>
          <a:p>
            <a:pPr marL="228587" indent="-228587" defTabSz="895301">
              <a:spcBef>
                <a:spcPct val="0"/>
              </a:spcBef>
            </a:pPr>
            <a:r>
              <a:rPr lang="en-GB" altLang="en-US" sz="1000" dirty="0"/>
              <a:t>Think in terms of rhythms, not initiatives. There is no “end state” in mind. Once a rhythm is in place, sustain it as an ongoing discipline</a:t>
            </a:r>
          </a:p>
          <a:p>
            <a:pPr marL="228587" indent="-228587" defTabSz="895301">
              <a:spcBef>
                <a:spcPct val="0"/>
              </a:spcBef>
            </a:pPr>
            <a:r>
              <a:rPr lang="en-GB" altLang="en-US" sz="1000" dirty="0"/>
              <a:t>A talent-mindset permeates throughout the organisation, its leadership, and ultimately</a:t>
            </a:r>
            <a:r>
              <a:rPr lang="en-GB" altLang="en-US" dirty="0"/>
              <a:t>, its results</a:t>
            </a:r>
            <a:endParaRPr lang="en-US" altLang="en-US" dirty="0"/>
          </a:p>
          <a:p>
            <a:pPr marL="742909" lvl="1" indent="-285734" defTabSz="895301"/>
            <a:endParaRPr lang="en-US" altLang="en-US" dirty="0"/>
          </a:p>
          <a:p>
            <a:pPr marL="228587" indent="-228587" defTabSz="895301">
              <a:spcBef>
                <a:spcPct val="0"/>
              </a:spcBef>
            </a:pPr>
            <a:endParaRPr lang="en-US" altLang="en-US" b="1" dirty="0"/>
          </a:p>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9</a:t>
            </a:fld>
            <a:endParaRPr lang="en-US" dirty="0"/>
          </a:p>
        </p:txBody>
      </p:sp>
    </p:spTree>
    <p:extLst>
      <p:ext uri="{BB962C8B-B14F-4D97-AF65-F5344CB8AC3E}">
        <p14:creationId xmlns:p14="http://schemas.microsoft.com/office/powerpoint/2010/main" val="4104739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Master">
    <p:spTree>
      <p:nvGrpSpPr>
        <p:cNvPr id="1" name=""/>
        <p:cNvGrpSpPr/>
        <p:nvPr/>
      </p:nvGrpSpPr>
      <p:grpSpPr>
        <a:xfrm>
          <a:off x="0" y="0"/>
          <a:ext cx="0" cy="0"/>
          <a:chOff x="0" y="0"/>
          <a:chExt cx="0" cy="0"/>
        </a:xfrm>
      </p:grpSpPr>
      <p:sp>
        <p:nvSpPr>
          <p:cNvPr id="7" name="Rectangle 9"/>
          <p:cNvSpPr>
            <a:spLocks noGrp="1" noChangeArrowheads="1"/>
          </p:cNvSpPr>
          <p:nvPr>
            <p:ph type="ctrTitle" hasCustomPrompt="1"/>
          </p:nvPr>
        </p:nvSpPr>
        <p:spPr>
          <a:xfrm>
            <a:off x="365760" y="3092352"/>
            <a:ext cx="8409410" cy="616744"/>
          </a:xfrm>
          <a:prstGeom prst="rect">
            <a:avLst/>
          </a:prstGeom>
        </p:spPr>
        <p:txBody>
          <a:bodyPr lIns="0" tIns="0" rIns="0" bIns="0"/>
          <a:lstStyle>
            <a:lvl1pPr>
              <a:defRPr sz="2800" b="1" baseline="0">
                <a:solidFill>
                  <a:schemeClr val="tx1"/>
                </a:solidFill>
              </a:defRPr>
            </a:lvl1pPr>
          </a:lstStyle>
          <a:p>
            <a:r>
              <a:rPr lang="en-US" dirty="0" smtClean="0"/>
              <a:t>Cover: 28 </a:t>
            </a:r>
            <a:r>
              <a:rPr lang="en-US" dirty="0" err="1" smtClean="0"/>
              <a:t>pt</a:t>
            </a:r>
            <a:r>
              <a:rPr lang="en-US" dirty="0" smtClean="0"/>
              <a:t> Arial Bold, 0.9 line spacing, max two lines. Title image is 2.7×9.2″ @100dpi</a:t>
            </a:r>
            <a:endParaRPr lang="en-US" dirty="0"/>
          </a:p>
        </p:txBody>
      </p:sp>
      <p:sp>
        <p:nvSpPr>
          <p:cNvPr id="11" name="Subtitle 10"/>
          <p:cNvSpPr>
            <a:spLocks noGrp="1" noChangeArrowheads="1"/>
          </p:cNvSpPr>
          <p:nvPr>
            <p:ph type="subTitle" idx="1" hasCustomPrompt="1"/>
          </p:nvPr>
        </p:nvSpPr>
        <p:spPr>
          <a:xfrm>
            <a:off x="365760" y="3800475"/>
            <a:ext cx="8409410" cy="62865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0" baseline="0"/>
            </a:lvl1pPr>
          </a:lstStyle>
          <a:p>
            <a:r>
              <a:rPr lang="en-US" dirty="0" smtClean="0"/>
              <a:t>Subtitle is 15 </a:t>
            </a:r>
            <a:r>
              <a:rPr lang="en-US" dirty="0" err="1" smtClean="0"/>
              <a:t>pt</a:t>
            </a:r>
            <a:r>
              <a:rPr lang="en-US" dirty="0" smtClean="0"/>
              <a:t> Arial, </a:t>
            </a:r>
            <a:r>
              <a:rPr lang="ru-RU" dirty="0" smtClean="0"/>
              <a:t>0</a:t>
            </a:r>
            <a:r>
              <a:rPr lang="en-US" dirty="0" smtClean="0"/>
              <a:t>.9 line spacing, max 3 lines. Edit Cover Master slide to change image: From View tab, click on Slide Master/Cover Master layout; right-click on picture, select “Change Picture” from the drop down menu. Select image from appropriate image library.</a:t>
            </a:r>
          </a:p>
        </p:txBody>
      </p:sp>
      <p:sp>
        <p:nvSpPr>
          <p:cNvPr id="12" name="Rectangle 12"/>
          <p:cNvSpPr>
            <a:spLocks noChangeArrowheads="1"/>
          </p:cNvSpPr>
          <p:nvPr userDrawn="1"/>
        </p:nvSpPr>
        <p:spPr bwMode="auto">
          <a:xfrm>
            <a:off x="366713" y="4126368"/>
            <a:ext cx="6857999" cy="895350"/>
          </a:xfrm>
          <a:prstGeom prst="rect">
            <a:avLst/>
          </a:prstGeom>
          <a:noFill/>
          <a:ln w="9525">
            <a:noFill/>
            <a:miter lim="800000"/>
            <a:headEnd/>
            <a:tailEnd/>
          </a:ln>
        </p:spPr>
        <p:txBody>
          <a:bodyPr lIns="0" tIns="0" rIns="0" bIns="0" anchor="b"/>
          <a:lstStyle/>
          <a:p>
            <a:pPr>
              <a:lnSpc>
                <a:spcPts val="1200"/>
              </a:lnSpc>
            </a:pPr>
            <a:r>
              <a:rPr lang="en-US" sz="1200" b="1" dirty="0" smtClean="0">
                <a:solidFill>
                  <a:schemeClr val="tx1"/>
                </a:solidFill>
              </a:rPr>
              <a:t>Aon Hewitt</a:t>
            </a:r>
            <a:br>
              <a:rPr lang="en-US" sz="1200" b="1" dirty="0" smtClean="0">
                <a:solidFill>
                  <a:schemeClr val="tx1"/>
                </a:solidFill>
              </a:rPr>
            </a:br>
            <a:r>
              <a:rPr lang="en-US" sz="1000" dirty="0" smtClean="0">
                <a:solidFill>
                  <a:schemeClr val="tx1"/>
                </a:solidFill>
              </a:rPr>
              <a:t>Performance, Reward &amp;</a:t>
            </a:r>
            <a:r>
              <a:rPr lang="en-US" sz="1000" baseline="0" dirty="0" smtClean="0">
                <a:solidFill>
                  <a:schemeClr val="tx1"/>
                </a:solidFill>
              </a:rPr>
              <a:t> Talent  </a:t>
            </a:r>
            <a:r>
              <a:rPr lang="en-US" sz="1000" dirty="0" smtClean="0">
                <a:solidFill>
                  <a:schemeClr val="tx1"/>
                </a:solidFill>
              </a:rPr>
              <a:t>|  Leadership</a:t>
            </a:r>
            <a:r>
              <a:rPr lang="en-US" sz="1000" baseline="0" dirty="0" smtClean="0">
                <a:solidFill>
                  <a:schemeClr val="tx1"/>
                </a:solidFill>
              </a:rPr>
              <a:t> Assessment and Development</a:t>
            </a:r>
            <a:endParaRPr lang="en-US" sz="1000" dirty="0">
              <a:solidFill>
                <a:schemeClr val="tx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2210" y="4469437"/>
            <a:ext cx="822960" cy="501188"/>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819"/>
            <a:ext cx="9144000" cy="2738438"/>
          </a:xfrm>
          <a:prstGeom prst="rect">
            <a:avLst/>
          </a:prstGeom>
        </p:spPr>
      </p:pic>
    </p:spTree>
    <p:extLst>
      <p:ext uri="{BB962C8B-B14F-4D97-AF65-F5344CB8AC3E}">
        <p14:creationId xmlns:p14="http://schemas.microsoft.com/office/powerpoint/2010/main" val="117324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e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6713" y="858441"/>
            <a:ext cx="8410575" cy="3713559"/>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er and Chart or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6713" y="858441"/>
            <a:ext cx="8410575" cy="281870"/>
          </a:xfrm>
        </p:spPr>
        <p:txBody>
          <a:bodyPr/>
          <a:lstStyle>
            <a:lvl1pPr marL="0" indent="0">
              <a:buNone/>
              <a:defRPr sz="1800" b="0"/>
            </a:lvl1pPr>
            <a:lvl2pPr marL="0" indent="0">
              <a:spcAft>
                <a:spcPts val="400"/>
              </a:spcAft>
              <a:buNone/>
              <a:defRPr/>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33617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1136" y="858441"/>
            <a:ext cx="4038600" cy="371355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62136" y="858441"/>
            <a:ext cx="4038600" cy="371355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1136" y="858441"/>
            <a:ext cx="4038600" cy="371355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3757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562136" y="858441"/>
            <a:ext cx="4038600" cy="3713559"/>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7767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with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136" y="857418"/>
            <a:ext cx="4040188" cy="333208"/>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1136" y="1366631"/>
            <a:ext cx="4040188" cy="2963466"/>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69720" y="857418"/>
            <a:ext cx="4041775" cy="333208"/>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69720" y="1366631"/>
            <a:ext cx="4041775" cy="2963466"/>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366713" y="228600"/>
            <a:ext cx="8320087" cy="39052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88426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Subhead and Cont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136" y="857418"/>
            <a:ext cx="4040188" cy="333208"/>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1136" y="1366631"/>
            <a:ext cx="4040188" cy="2963466"/>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69720" y="857418"/>
            <a:ext cx="4041775" cy="333208"/>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69720" y="1366631"/>
            <a:ext cx="4041775" cy="2963466"/>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360378" y="228600"/>
            <a:ext cx="8229600" cy="39052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3053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head Content Left Onl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136" y="857418"/>
            <a:ext cx="4040188" cy="333208"/>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1136" y="1366631"/>
            <a:ext cx="4040188" cy="2963466"/>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71136" y="228600"/>
            <a:ext cx="8229600" cy="390525"/>
          </a:xfrm>
        </p:spPr>
        <p:txBody>
          <a:body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head Content Right Only">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558962" y="857418"/>
            <a:ext cx="4041775" cy="333208"/>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8962" y="1366631"/>
            <a:ext cx="4041775" cy="2963466"/>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371136" y="228600"/>
            <a:ext cx="8229600" cy="39052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13561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471" y="228600"/>
            <a:ext cx="8408457" cy="390525"/>
          </a:xfr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366713" y="2057301"/>
            <a:ext cx="8410575" cy="616744"/>
          </a:xfrm>
          <a:prstGeom prst="rect">
            <a:avLst/>
          </a:prstGeom>
          <a:noFill/>
        </p:spPr>
        <p:txBody>
          <a:bodyPr lIns="0" tIns="0" rIns="0" bIns="0"/>
          <a:lstStyle>
            <a:lvl1pPr>
              <a:lnSpc>
                <a:spcPct val="90000"/>
              </a:lnSpc>
              <a:defRPr sz="2800" b="1" baseline="0">
                <a:solidFill>
                  <a:schemeClr val="tx1"/>
                </a:solidFill>
              </a:defRPr>
            </a:lvl1pPr>
          </a:lstStyle>
          <a:p>
            <a:r>
              <a:rPr lang="en-US" dirty="0" smtClean="0"/>
              <a:t>Section Divider: title copy 28 </a:t>
            </a:r>
            <a:r>
              <a:rPr lang="en-US" dirty="0" err="1" smtClean="0"/>
              <a:t>pt</a:t>
            </a:r>
            <a:r>
              <a:rPr lang="en-US" dirty="0" smtClean="0"/>
              <a:t> Arial Bold, 0.9 line spacing, image is 1.6×9.2″ @150 dpi</a:t>
            </a:r>
            <a:endParaRPr lang="en-US" dirty="0"/>
          </a:p>
        </p:txBody>
      </p:sp>
      <p:sp>
        <p:nvSpPr>
          <p:cNvPr id="7" name="Rectangle 17"/>
          <p:cNvSpPr>
            <a:spLocks noGrp="1" noChangeArrowheads="1"/>
          </p:cNvSpPr>
          <p:nvPr>
            <p:ph type="subTitle" idx="1" hasCustomPrompt="1"/>
          </p:nvPr>
        </p:nvSpPr>
        <p:spPr>
          <a:xfrm>
            <a:off x="366803" y="2857401"/>
            <a:ext cx="8402378" cy="1738938"/>
          </a:xfrm>
          <a:prstGeom prst="rect">
            <a:avLst/>
          </a:prstGeom>
        </p:spPr>
        <p:txBody>
          <a:bodyPr wrap="square"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smtClean="0">
                <a:solidFill>
                  <a:schemeClr val="tx1"/>
                </a:solidFill>
              </a:rPr>
              <a:t>Subtitle </a:t>
            </a:r>
            <a:r>
              <a:rPr lang="en-US" dirty="0" smtClean="0"/>
              <a:t>is 18 </a:t>
            </a:r>
            <a:r>
              <a:rPr lang="en-US" dirty="0" err="1" smtClean="0"/>
              <a:t>pt</a:t>
            </a:r>
            <a:r>
              <a:rPr lang="en-US" dirty="0" smtClean="0"/>
              <a:t> Arial, line spacing single</a:t>
            </a:r>
            <a:br>
              <a:rPr lang="en-US" dirty="0" smtClean="0"/>
            </a:br>
            <a:r>
              <a:rPr lang="en-US" dirty="0" smtClean="0"/>
              <a:t>Edit the Section Divider slide to change the image on the section divider: Go to the View tab and click on Slide Master; Click on Section Divider layout; right-click on the picture, select “Change Picture” from the drop down menu. Select image from appropriate image library.</a:t>
            </a:r>
          </a:p>
          <a:p>
            <a:endParaRPr lang="en-US" dirty="0" smtClean="0">
              <a:solidFill>
                <a:schemeClr val="tx1"/>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50"/>
            <a:ext cx="9144000" cy="1920240"/>
          </a:xfrm>
          <a:prstGeom prst="rect">
            <a:avLst/>
          </a:prstGeom>
        </p:spPr>
      </p:pic>
    </p:spTree>
    <p:extLst>
      <p:ext uri="{BB962C8B-B14F-4D97-AF65-F5344CB8AC3E}">
        <p14:creationId xmlns:p14="http://schemas.microsoft.com/office/powerpoint/2010/main" val="38275313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Legal 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66713" y="2571750"/>
            <a:ext cx="8410575" cy="2000250"/>
          </a:xfrm>
        </p:spPr>
        <p:txBody>
          <a:bodyPr/>
          <a:lstStyle>
            <a:lvl1pPr>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iographi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99033" y="1207009"/>
            <a:ext cx="3486477" cy="517289"/>
          </a:xfrm>
        </p:spPr>
        <p:txBody>
          <a:bodyPr anchor="b" anchorCtr="0"/>
          <a:lstStyle>
            <a:lvl1pPr>
              <a:buNone/>
              <a:defRPr sz="1000"/>
            </a:lvl1pPr>
            <a:lvl2pPr>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Section Divider">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6238" y="338138"/>
            <a:ext cx="8399462" cy="157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6"/>
          <p:cNvSpPr>
            <a:spLocks noGrp="1" noChangeArrowheads="1"/>
          </p:cNvSpPr>
          <p:nvPr>
            <p:ph type="ctrTitle" hasCustomPrompt="1"/>
          </p:nvPr>
        </p:nvSpPr>
        <p:spPr>
          <a:xfrm>
            <a:off x="457200" y="2057301"/>
            <a:ext cx="8229600" cy="616744"/>
          </a:xfrm>
          <a:prstGeom prst="rect">
            <a:avLst/>
          </a:prstGeom>
          <a:noFill/>
        </p:spPr>
        <p:txBody>
          <a:bodyPr lIns="0" tIns="0" rIns="0" bIns="0"/>
          <a:lstStyle>
            <a:lvl1pPr>
              <a:lnSpc>
                <a:spcPct val="90000"/>
              </a:lnSpc>
              <a:defRPr sz="2800" b="1" baseline="0">
                <a:solidFill>
                  <a:schemeClr val="tx1"/>
                </a:solidFill>
              </a:defRPr>
            </a:lvl1pPr>
          </a:lstStyle>
          <a:p>
            <a:r>
              <a:rPr lang="en-US" dirty="0" smtClean="0"/>
              <a:t>Assessment Trumps Development</a:t>
            </a:r>
            <a:endParaRPr lang="en-US" dirty="0"/>
          </a:p>
        </p:txBody>
      </p:sp>
      <p:sp>
        <p:nvSpPr>
          <p:cNvPr id="7" name="Rectangle 17"/>
          <p:cNvSpPr>
            <a:spLocks noGrp="1" noChangeArrowheads="1"/>
          </p:cNvSpPr>
          <p:nvPr>
            <p:ph type="subTitle" idx="1" hasCustomPrompt="1"/>
          </p:nvPr>
        </p:nvSpPr>
        <p:spPr>
          <a:xfrm>
            <a:off x="457201" y="2857401"/>
            <a:ext cx="8221579" cy="1738938"/>
          </a:xfrm>
          <a:prstGeom prst="rect">
            <a:avLst/>
          </a:prstGeom>
        </p:spPr>
        <p:txBody>
          <a:bodyPr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smtClean="0">
                <a:solidFill>
                  <a:schemeClr val="tx1"/>
                </a:solidFill>
              </a:rPr>
              <a:t>Subtitle </a:t>
            </a:r>
            <a:r>
              <a:rPr lang="en-US" dirty="0" smtClean="0"/>
              <a:t>is 18 </a:t>
            </a:r>
            <a:r>
              <a:rPr lang="en-US" dirty="0" err="1" smtClean="0"/>
              <a:t>pt</a:t>
            </a:r>
            <a:r>
              <a:rPr lang="en-US" dirty="0" smtClean="0"/>
              <a:t> Arial, line spacing single</a:t>
            </a:r>
            <a:br>
              <a:rPr lang="en-US" dirty="0" smtClean="0"/>
            </a:br>
            <a:r>
              <a:rPr lang="en-US" dirty="0" smtClean="0"/>
              <a:t>Edit the Section Divider slide to change the image on the section divider: Go to the View tab and click on Slide Master; Click on Section Divider layout; right-click on the picture, select “Change Picture” from the drop down menu. Select image or data ribbon from appropriate image library.</a:t>
            </a:r>
          </a:p>
          <a:p>
            <a:endParaRPr lang="en-US" dirty="0" smtClean="0">
              <a:solidFill>
                <a:schemeClr val="tx1"/>
              </a:solidFill>
            </a:endParaRPr>
          </a:p>
        </p:txBody>
      </p:sp>
    </p:spTree>
    <p:extLst>
      <p:ext uri="{BB962C8B-B14F-4D97-AF65-F5344CB8AC3E}">
        <p14:creationId xmlns:p14="http://schemas.microsoft.com/office/powerpoint/2010/main" val="2087596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Master">
    <p:spTree>
      <p:nvGrpSpPr>
        <p:cNvPr id="1" name=""/>
        <p:cNvGrpSpPr/>
        <p:nvPr/>
      </p:nvGrpSpPr>
      <p:grpSpPr>
        <a:xfrm>
          <a:off x="0" y="0"/>
          <a:ext cx="0" cy="0"/>
          <a:chOff x="0" y="0"/>
          <a:chExt cx="0" cy="0"/>
        </a:xfrm>
      </p:grpSpPr>
      <p:pic>
        <p:nvPicPr>
          <p:cNvPr id="2" name="Picture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6713" y="1"/>
            <a:ext cx="8408458" cy="2518158"/>
          </a:xfrm>
          <a:prstGeom prst="rect">
            <a:avLst/>
          </a:prstGeom>
        </p:spPr>
      </p:pic>
      <p:sp>
        <p:nvSpPr>
          <p:cNvPr id="7" name="Rectangle 9"/>
          <p:cNvSpPr>
            <a:spLocks noGrp="1" noChangeArrowheads="1"/>
          </p:cNvSpPr>
          <p:nvPr>
            <p:ph type="ctrTitle" hasCustomPrompt="1"/>
          </p:nvPr>
        </p:nvSpPr>
        <p:spPr>
          <a:xfrm>
            <a:off x="365760" y="2748096"/>
            <a:ext cx="8409410" cy="616744"/>
          </a:xfrm>
          <a:prstGeom prst="rect">
            <a:avLst/>
          </a:prstGeom>
        </p:spPr>
        <p:txBody>
          <a:bodyPr lIns="0" tIns="0" rIns="0" bIns="0"/>
          <a:lstStyle>
            <a:lvl1pPr>
              <a:defRPr sz="2800" b="1" baseline="0">
                <a:solidFill>
                  <a:schemeClr val="tx1"/>
                </a:solidFill>
              </a:defRPr>
            </a:lvl1pPr>
          </a:lstStyle>
          <a:p>
            <a:r>
              <a:rPr lang="en-US" dirty="0" smtClean="0"/>
              <a:t>Data Ribbon Cover: 28 </a:t>
            </a:r>
            <a:r>
              <a:rPr lang="en-US" dirty="0" err="1" smtClean="0"/>
              <a:t>pt</a:t>
            </a:r>
            <a:r>
              <a:rPr lang="en-US" dirty="0" smtClean="0"/>
              <a:t> Arial Bold, 0.9 line spacing, max two lines. </a:t>
            </a:r>
            <a:endParaRPr lang="en-US" dirty="0"/>
          </a:p>
        </p:txBody>
      </p:sp>
      <p:sp>
        <p:nvSpPr>
          <p:cNvPr id="11" name="Subtitle 10"/>
          <p:cNvSpPr>
            <a:spLocks noGrp="1" noChangeArrowheads="1"/>
          </p:cNvSpPr>
          <p:nvPr>
            <p:ph type="subTitle" idx="1" hasCustomPrompt="1"/>
          </p:nvPr>
        </p:nvSpPr>
        <p:spPr>
          <a:xfrm>
            <a:off x="365760" y="3456219"/>
            <a:ext cx="8409410" cy="628650"/>
          </a:xfrm>
          <a:prstGeom prst="rect">
            <a:avLst/>
          </a:prstGeom>
        </p:spPr>
        <p:txBody>
          <a:bodyPr lIns="0" tIns="0" rIns="0" bIns="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500" b="0" baseline="0"/>
            </a:lvl1pPr>
          </a:lstStyle>
          <a:p>
            <a:r>
              <a:rPr lang="en-US" dirty="0" smtClean="0"/>
              <a:t>Subtitle is 15 </a:t>
            </a:r>
            <a:r>
              <a:rPr lang="en-US" dirty="0" err="1" smtClean="0"/>
              <a:t>pt</a:t>
            </a:r>
            <a:r>
              <a:rPr lang="en-US" dirty="0" smtClean="0"/>
              <a:t> Arial, </a:t>
            </a:r>
            <a:r>
              <a:rPr lang="ru-RU" dirty="0" smtClean="0"/>
              <a:t>0</a:t>
            </a:r>
            <a:r>
              <a:rPr lang="en-US" dirty="0" smtClean="0"/>
              <a:t>.9 line spacing, max 3 lines. Edit Cover Master slide to change image: From View tab, click on Slide Master/Cover Master layout; right-click on picture, select “Change Picture” from the drop down menu. Select image data ribbon image library.</a:t>
            </a:r>
          </a:p>
        </p:txBody>
      </p:sp>
      <p:sp>
        <p:nvSpPr>
          <p:cNvPr id="12" name="Rectangle 12"/>
          <p:cNvSpPr>
            <a:spLocks noChangeArrowheads="1"/>
          </p:cNvSpPr>
          <p:nvPr userDrawn="1"/>
        </p:nvSpPr>
        <p:spPr bwMode="auto">
          <a:xfrm>
            <a:off x="366713" y="4126368"/>
            <a:ext cx="6857999" cy="895350"/>
          </a:xfrm>
          <a:prstGeom prst="rect">
            <a:avLst/>
          </a:prstGeom>
          <a:noFill/>
          <a:ln w="9525">
            <a:noFill/>
            <a:miter lim="800000"/>
            <a:headEnd/>
            <a:tailEnd/>
          </a:ln>
        </p:spPr>
        <p:txBody>
          <a:bodyPr lIns="0" tIns="0" rIns="0" bIns="0" anchor="b"/>
          <a:lstStyle/>
          <a:p>
            <a:pPr>
              <a:lnSpc>
                <a:spcPts val="1200"/>
              </a:lnSpc>
            </a:pPr>
            <a:r>
              <a:rPr lang="en-US" sz="1200" b="1" dirty="0">
                <a:solidFill>
                  <a:schemeClr val="tx1"/>
                </a:solidFill>
              </a:rPr>
              <a:t>Prepared by </a:t>
            </a:r>
            <a:r>
              <a:rPr lang="en-US" sz="1200" b="1" dirty="0" smtClean="0">
                <a:solidFill>
                  <a:schemeClr val="tx1"/>
                </a:solidFill>
              </a:rPr>
              <a:t>[Business</a:t>
            </a:r>
            <a:r>
              <a:rPr lang="en-US" sz="1200" b="1" baseline="0" dirty="0" smtClean="0">
                <a:solidFill>
                  <a:schemeClr val="tx1"/>
                </a:solidFill>
              </a:rPr>
              <a:t> Unit</a:t>
            </a:r>
            <a:r>
              <a:rPr lang="en-US" sz="1200" b="1" dirty="0" smtClean="0">
                <a:solidFill>
                  <a:schemeClr val="tx1"/>
                </a:solidFill>
              </a:rPr>
              <a:t>/Tier </a:t>
            </a:r>
            <a:r>
              <a:rPr lang="en-US" sz="1200" b="1" dirty="0">
                <a:solidFill>
                  <a:schemeClr val="tx1"/>
                </a:solidFill>
              </a:rPr>
              <a:t>2] </a:t>
            </a:r>
            <a:r>
              <a:rPr lang="en-US" sz="1200" b="1" dirty="0" smtClean="0">
                <a:solidFill>
                  <a:schemeClr val="tx1"/>
                </a:solidFill>
              </a:rPr>
              <a:t>(12 pt Arial </a:t>
            </a:r>
            <a:r>
              <a:rPr lang="en-US" sz="1200" b="1" dirty="0" smtClean="0"/>
              <a:t>Bold, 12</a:t>
            </a:r>
            <a:r>
              <a:rPr lang="en-US" sz="1200" b="1" baseline="0" dirty="0" smtClean="0"/>
              <a:t> </a:t>
            </a:r>
            <a:r>
              <a:rPr lang="en-US" sz="1200" b="1" dirty="0" smtClean="0">
                <a:solidFill>
                  <a:schemeClr val="tx1"/>
                </a:solidFill>
              </a:rPr>
              <a:t>pt </a:t>
            </a:r>
            <a:r>
              <a:rPr lang="en-US" sz="1200" b="1" dirty="0">
                <a:solidFill>
                  <a:schemeClr val="tx1"/>
                </a:solidFill>
              </a:rPr>
              <a:t>line spacing)</a:t>
            </a:r>
            <a:br>
              <a:rPr lang="en-US" sz="1200" b="1" dirty="0">
                <a:solidFill>
                  <a:schemeClr val="tx1"/>
                </a:solidFill>
              </a:rPr>
            </a:br>
            <a:r>
              <a:rPr lang="en-US" sz="1000" dirty="0" smtClean="0">
                <a:solidFill>
                  <a:schemeClr val="tx1"/>
                </a:solidFill>
              </a:rPr>
              <a:t>[Market/Division/Tier 3 (optional)  |  Practice Group/Tier 4 (optional)] (10 pt Arial, 12 </a:t>
            </a:r>
            <a:r>
              <a:rPr lang="en-US" sz="1000" dirty="0">
                <a:solidFill>
                  <a:schemeClr val="tx1"/>
                </a:solidFill>
              </a:rPr>
              <a:t>pt line spacing</a:t>
            </a:r>
            <a:r>
              <a:rPr lang="en-US" sz="1000" dirty="0" smtClean="0">
                <a:solidFill>
                  <a:schemeClr val="tx1"/>
                </a:solidFill>
              </a:rPr>
              <a:t>)</a:t>
            </a:r>
          </a:p>
          <a:p>
            <a:pPr>
              <a:lnSpc>
                <a:spcPts val="1800"/>
              </a:lnSpc>
            </a:pPr>
            <a:r>
              <a:rPr lang="en-US" sz="900" dirty="0" smtClean="0">
                <a:solidFill>
                  <a:schemeClr val="tx1"/>
                </a:solidFill>
              </a:rPr>
              <a:t>Presentation </a:t>
            </a:r>
            <a:r>
              <a:rPr lang="en-US" sz="900" dirty="0">
                <a:solidFill>
                  <a:schemeClr val="tx1"/>
                </a:solidFill>
              </a:rPr>
              <a:t>to [Insert Client Name Here</a:t>
            </a:r>
            <a:r>
              <a:rPr lang="en-US" sz="900" dirty="0" smtClean="0">
                <a:solidFill>
                  <a:schemeClr val="tx1"/>
                </a:solidFill>
              </a:rPr>
              <a:t>] (edit this text on Master</a:t>
            </a:r>
            <a:r>
              <a:rPr lang="en-US" sz="900" baseline="0" dirty="0" smtClean="0">
                <a:solidFill>
                  <a:schemeClr val="tx1"/>
                </a:solidFill>
              </a:rPr>
              <a:t> Slide)</a:t>
            </a:r>
            <a:endParaRPr lang="en-US" sz="900" dirty="0">
              <a:solidFill>
                <a:schemeClr val="tx1"/>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52210" y="4469437"/>
            <a:ext cx="822960" cy="501188"/>
          </a:xfrm>
          <a:prstGeom prst="rect">
            <a:avLst/>
          </a:prstGeom>
        </p:spPr>
      </p:pic>
    </p:spTree>
    <p:extLst>
      <p:ext uri="{BB962C8B-B14F-4D97-AF65-F5344CB8AC3E}">
        <p14:creationId xmlns:p14="http://schemas.microsoft.com/office/powerpoint/2010/main" val="2776115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bg1"/>
        </a:solidFill>
        <a:effectLst/>
      </p:bgPr>
    </p:bg>
    <p:spTree>
      <p:nvGrpSpPr>
        <p:cNvPr id="1" name=""/>
        <p:cNvGrpSpPr/>
        <p:nvPr/>
      </p:nvGrpSpPr>
      <p:grpSpPr>
        <a:xfrm>
          <a:off x="0" y="0"/>
          <a:ext cx="0" cy="0"/>
          <a:chOff x="0" y="0"/>
          <a:chExt cx="0" cy="0"/>
        </a:xfrm>
      </p:grpSpPr>
      <p:pic>
        <p:nvPicPr>
          <p:cNvPr id="5" name="Picture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6713" y="0"/>
            <a:ext cx="8410575" cy="1766221"/>
          </a:xfrm>
          <a:prstGeom prst="rect">
            <a:avLst/>
          </a:prstGeom>
        </p:spPr>
      </p:pic>
      <p:sp>
        <p:nvSpPr>
          <p:cNvPr id="9" name="Rectangle 16"/>
          <p:cNvSpPr>
            <a:spLocks noGrp="1" noChangeArrowheads="1"/>
          </p:cNvSpPr>
          <p:nvPr>
            <p:ph type="ctrTitle" hasCustomPrompt="1"/>
          </p:nvPr>
        </p:nvSpPr>
        <p:spPr>
          <a:xfrm>
            <a:off x="366713" y="2057301"/>
            <a:ext cx="8410575" cy="616744"/>
          </a:xfrm>
          <a:prstGeom prst="rect">
            <a:avLst/>
          </a:prstGeom>
          <a:noFill/>
        </p:spPr>
        <p:txBody>
          <a:bodyPr lIns="0" tIns="0" rIns="0" bIns="0"/>
          <a:lstStyle>
            <a:lvl1pPr>
              <a:lnSpc>
                <a:spcPct val="90000"/>
              </a:lnSpc>
              <a:defRPr sz="2800" b="1" baseline="0">
                <a:solidFill>
                  <a:schemeClr val="tx1"/>
                </a:solidFill>
              </a:defRPr>
            </a:lvl1pPr>
          </a:lstStyle>
          <a:p>
            <a:r>
              <a:rPr lang="en-US" dirty="0" smtClean="0"/>
              <a:t>Data Ribbon Section Divider: title copy 28 </a:t>
            </a:r>
            <a:r>
              <a:rPr lang="en-US" dirty="0" err="1" smtClean="0"/>
              <a:t>pt</a:t>
            </a:r>
            <a:r>
              <a:rPr lang="en-US" dirty="0" smtClean="0"/>
              <a:t> Arial Bold, 0.9 line spacing.</a:t>
            </a:r>
            <a:endParaRPr lang="en-US" dirty="0"/>
          </a:p>
        </p:txBody>
      </p:sp>
      <p:sp>
        <p:nvSpPr>
          <p:cNvPr id="7" name="Rectangle 17"/>
          <p:cNvSpPr>
            <a:spLocks noGrp="1" noChangeArrowheads="1"/>
          </p:cNvSpPr>
          <p:nvPr>
            <p:ph type="subTitle" idx="1" hasCustomPrompt="1"/>
          </p:nvPr>
        </p:nvSpPr>
        <p:spPr>
          <a:xfrm>
            <a:off x="366803" y="2857401"/>
            <a:ext cx="8402378" cy="1738938"/>
          </a:xfrm>
          <a:prstGeom prst="rect">
            <a:avLst/>
          </a:prstGeom>
        </p:spPr>
        <p:txBody>
          <a:bodyPr wrap="square"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smtClean="0">
                <a:solidFill>
                  <a:schemeClr val="tx1"/>
                </a:solidFill>
              </a:rPr>
              <a:t>Subtitle </a:t>
            </a:r>
            <a:r>
              <a:rPr lang="en-US" dirty="0" smtClean="0"/>
              <a:t>is 18 </a:t>
            </a:r>
            <a:r>
              <a:rPr lang="en-US" dirty="0" err="1" smtClean="0"/>
              <a:t>pt</a:t>
            </a:r>
            <a:r>
              <a:rPr lang="en-US" dirty="0" smtClean="0"/>
              <a:t> Arial, line spacing single</a:t>
            </a:r>
            <a:br>
              <a:rPr lang="en-US" dirty="0" smtClean="0"/>
            </a:br>
            <a:r>
              <a:rPr lang="en-US" dirty="0" smtClean="0"/>
              <a:t>Edit the Section Divider slide to change the image on the section divider: Go to the View tab and click on Slide Master; Click on Section Divider layout; right-click on the picture, select “Change Picture” from the drop down menu. Select image from data ribbon library.</a:t>
            </a:r>
          </a:p>
          <a:p>
            <a:endParaRPr lang="en-US" dirty="0" smtClean="0">
              <a:solidFill>
                <a:schemeClr val="tx1"/>
              </a:solidFill>
            </a:endParaRPr>
          </a:p>
        </p:txBody>
      </p:sp>
    </p:spTree>
    <p:extLst>
      <p:ext uri="{BB962C8B-B14F-4D97-AF65-F5344CB8AC3E}">
        <p14:creationId xmlns:p14="http://schemas.microsoft.com/office/powerpoint/2010/main" val="38841934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Divider">
    <p:bg>
      <p:bgPr>
        <a:solidFill>
          <a:schemeClr val="bg1"/>
        </a:solidFill>
        <a:effectLst/>
      </p:bgPr>
    </p:bg>
    <p:spTree>
      <p:nvGrpSpPr>
        <p:cNvPr id="1" name=""/>
        <p:cNvGrpSpPr/>
        <p:nvPr/>
      </p:nvGrpSpPr>
      <p:grpSpPr>
        <a:xfrm>
          <a:off x="0" y="0"/>
          <a:ext cx="0" cy="0"/>
          <a:chOff x="0" y="0"/>
          <a:chExt cx="0" cy="0"/>
        </a:xfrm>
      </p:grpSpPr>
      <p:sp>
        <p:nvSpPr>
          <p:cNvPr id="9" name="Rectangle 16"/>
          <p:cNvSpPr>
            <a:spLocks noGrp="1" noChangeArrowheads="1"/>
          </p:cNvSpPr>
          <p:nvPr>
            <p:ph type="ctrTitle" hasCustomPrompt="1"/>
          </p:nvPr>
        </p:nvSpPr>
        <p:spPr>
          <a:xfrm>
            <a:off x="366713" y="2057301"/>
            <a:ext cx="8410575" cy="616744"/>
          </a:xfrm>
          <a:prstGeom prst="rect">
            <a:avLst/>
          </a:prstGeom>
          <a:noFill/>
        </p:spPr>
        <p:txBody>
          <a:bodyPr lIns="0" tIns="0" rIns="0" bIns="0"/>
          <a:lstStyle>
            <a:lvl1pPr>
              <a:lnSpc>
                <a:spcPct val="90000"/>
              </a:lnSpc>
              <a:defRPr sz="2800" b="1" baseline="0">
                <a:solidFill>
                  <a:schemeClr val="tx1"/>
                </a:solidFill>
              </a:defRPr>
            </a:lvl1pPr>
          </a:lstStyle>
          <a:p>
            <a:r>
              <a:rPr lang="en-US" dirty="0" smtClean="0"/>
              <a:t>Sub–Section Divider: title copy 28 </a:t>
            </a:r>
            <a:r>
              <a:rPr lang="en-US" dirty="0" err="1" smtClean="0"/>
              <a:t>pt</a:t>
            </a:r>
            <a:r>
              <a:rPr lang="en-US" dirty="0" smtClean="0"/>
              <a:t> Arial Bold, 0.9 line spacing, no image</a:t>
            </a:r>
            <a:endParaRPr lang="en-US" dirty="0"/>
          </a:p>
        </p:txBody>
      </p:sp>
      <p:sp>
        <p:nvSpPr>
          <p:cNvPr id="7" name="Rectangle 17"/>
          <p:cNvSpPr>
            <a:spLocks noGrp="1" noChangeArrowheads="1"/>
          </p:cNvSpPr>
          <p:nvPr>
            <p:ph type="subTitle" idx="1" hasCustomPrompt="1"/>
          </p:nvPr>
        </p:nvSpPr>
        <p:spPr>
          <a:xfrm>
            <a:off x="366803" y="2857402"/>
            <a:ext cx="8402378" cy="276999"/>
          </a:xfrm>
          <a:prstGeom prst="rect">
            <a:avLst/>
          </a:prstGeom>
        </p:spPr>
        <p:txBody>
          <a:bodyPr wrap="square" lIns="0" tIns="0" rIns="0" bIns="0">
            <a:spAutoFit/>
          </a:bodyPr>
          <a:lstStyle>
            <a:lvl1pPr marL="228600" marR="0" indent="-228600" algn="l" defTabSz="914400" rtl="0" eaLnBrk="1" fontAlgn="base" latinLnBrk="0" hangingPunct="1">
              <a:lnSpc>
                <a:spcPct val="100000"/>
              </a:lnSpc>
              <a:spcBef>
                <a:spcPts val="600"/>
              </a:spcBef>
              <a:spcAft>
                <a:spcPct val="0"/>
              </a:spcAft>
              <a:buClr>
                <a:schemeClr val="tx1"/>
              </a:buClr>
              <a:buSzTx/>
              <a:buFont typeface="Wingdings" pitchFamily="2" charset="2"/>
              <a:buChar char="§"/>
              <a:tabLst/>
              <a:defRPr sz="1800" baseline="0"/>
            </a:lvl1pPr>
          </a:lstStyle>
          <a:p>
            <a:r>
              <a:rPr lang="en-US" dirty="0" smtClean="0">
                <a:solidFill>
                  <a:schemeClr val="tx1"/>
                </a:solidFill>
              </a:rPr>
              <a:t>Subtitle </a:t>
            </a:r>
            <a:r>
              <a:rPr lang="en-US" dirty="0" smtClean="0"/>
              <a:t>is 18 </a:t>
            </a:r>
            <a:r>
              <a:rPr lang="en-US" dirty="0" err="1" smtClean="0"/>
              <a:t>pt</a:t>
            </a:r>
            <a:r>
              <a:rPr lang="en-US" dirty="0" smtClean="0"/>
              <a:t> Arial, line spacing single</a:t>
            </a:r>
            <a:endParaRPr lang="en-US" dirty="0" smtClean="0">
              <a:solidFill>
                <a:schemeClr val="tx1"/>
              </a:solidFill>
            </a:endParaRPr>
          </a:p>
        </p:txBody>
      </p:sp>
      <p:sp>
        <p:nvSpPr>
          <p:cNvPr id="2" name="Rectangle 1"/>
          <p:cNvSpPr/>
          <p:nvPr userDrawn="1"/>
        </p:nvSpPr>
        <p:spPr bwMode="white">
          <a:xfrm>
            <a:off x="366713" y="622738"/>
            <a:ext cx="8410575" cy="1261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p:txBody>
      </p:sp>
    </p:spTree>
    <p:extLst>
      <p:ext uri="{BB962C8B-B14F-4D97-AF65-F5344CB8AC3E}">
        <p14:creationId xmlns:p14="http://schemas.microsoft.com/office/powerpoint/2010/main" val="6797205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tabLst>
                <a:tab pos="1828800" algn="l"/>
              </a:tabLst>
              <a:defRPr/>
            </a:lvl1pPr>
            <a:lvl2pPr marL="0" indent="0">
              <a:buNone/>
              <a:tabLst>
                <a:tab pos="1828800" algn="l"/>
              </a:tabLst>
              <a:defRPr>
                <a:solidFill>
                  <a:schemeClr val="bg1">
                    <a:lumMod val="50000"/>
                  </a:schemeClr>
                </a:solidFill>
              </a:defRPr>
            </a:lvl2pPr>
            <a:lvl3pPr marL="2057400" indent="-228600">
              <a:buFont typeface="Wingdings" panose="05000000000000000000" pitchFamily="2" charset="2"/>
              <a:buChar char="§"/>
              <a:defRPr/>
            </a:lvl3pPr>
            <a:lvl4pPr marL="2057400" indent="-228600">
              <a:buClr>
                <a:schemeClr val="bg1">
                  <a:lumMod val="50000"/>
                </a:schemeClr>
              </a:buClr>
              <a:buFont typeface="Wingdings" panose="05000000000000000000" pitchFamily="2" charset="2"/>
              <a:buChar char="§"/>
              <a:defRPr>
                <a:solidFill>
                  <a:schemeClr val="bg1">
                    <a:lumMod val="50000"/>
                  </a:schemeClr>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42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3" y="228600"/>
            <a:ext cx="8410575" cy="163286"/>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a:xfrm>
            <a:off x="366713" y="421482"/>
            <a:ext cx="8410575" cy="164306"/>
          </a:xfrm>
        </p:spPr>
        <p:txBody>
          <a:bodyPr/>
          <a:lstStyle>
            <a:lvl1pPr>
              <a:buNone/>
              <a:defRPr sz="1600">
                <a:solidFill>
                  <a:schemeClr val="tx2"/>
                </a:solidFill>
              </a:defRPr>
            </a:lvl1pPr>
          </a:lstStyle>
          <a:p>
            <a:pPr lvl="0"/>
            <a:r>
              <a:rPr lang="en-US" smtClean="0"/>
              <a:t>Click to edit Master text styles</a:t>
            </a:r>
          </a:p>
        </p:txBody>
      </p:sp>
      <p:sp>
        <p:nvSpPr>
          <p:cNvPr id="5" name="Text Placeholder 4"/>
          <p:cNvSpPr>
            <a:spLocks noGrp="1"/>
          </p:cNvSpPr>
          <p:nvPr>
            <p:ph type="body" sz="quarter" idx="14"/>
          </p:nvPr>
        </p:nvSpPr>
        <p:spPr>
          <a:xfrm>
            <a:off x="366713" y="858441"/>
            <a:ext cx="8410575" cy="35873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RAFT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userDrawn="1"/>
        </p:nvSpPr>
        <p:spPr>
          <a:xfrm rot="20147015">
            <a:off x="1042617" y="1160649"/>
            <a:ext cx="6717389" cy="2646878"/>
          </a:xfrm>
          <a:prstGeom prst="rect">
            <a:avLst/>
          </a:prstGeom>
          <a:noFill/>
        </p:spPr>
        <p:txBody>
          <a:bodyPr wrap="square" rtlCol="0">
            <a:spAutoFit/>
          </a:bodyPr>
          <a:lstStyle/>
          <a:p>
            <a:pPr algn="ctr"/>
            <a:r>
              <a:rPr lang="en-US" sz="16600" b="1" dirty="0" smtClean="0">
                <a:solidFill>
                  <a:srgbClr val="C9CAC8"/>
                </a:solidFill>
              </a:rPr>
              <a:t>Draft</a:t>
            </a:r>
            <a:endParaRPr lang="en-US" b="1" dirty="0">
              <a:solidFill>
                <a:srgbClr val="C9CAC8"/>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6713" y="228600"/>
            <a:ext cx="8408457" cy="3905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6713" y="858441"/>
            <a:ext cx="8408457" cy="371355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4" name="Line 10"/>
          <p:cNvSpPr>
            <a:spLocks noChangeShapeType="1"/>
          </p:cNvSpPr>
          <p:nvPr/>
        </p:nvSpPr>
        <p:spPr bwMode="auto">
          <a:xfrm>
            <a:off x="369648" y="685801"/>
            <a:ext cx="8407640" cy="0"/>
          </a:xfrm>
          <a:prstGeom prst="line">
            <a:avLst/>
          </a:prstGeom>
          <a:noFill/>
          <a:ln w="9525">
            <a:solidFill>
              <a:schemeClr val="bg2"/>
            </a:solidFill>
            <a:round/>
            <a:headEnd/>
            <a:tailEnd/>
          </a:ln>
        </p:spPr>
        <p:txBody>
          <a:bodyPr wrap="none" anchor="ctr"/>
          <a:lstStyle/>
          <a:p>
            <a:endParaRPr lang="en-US" dirty="0"/>
          </a:p>
        </p:txBody>
      </p:sp>
      <p:sp>
        <p:nvSpPr>
          <p:cNvPr id="9" name="TextBox 8"/>
          <p:cNvSpPr txBox="1"/>
          <p:nvPr/>
        </p:nvSpPr>
        <p:spPr>
          <a:xfrm>
            <a:off x="6400800" y="4864784"/>
            <a:ext cx="353634" cy="123111"/>
          </a:xfrm>
          <a:prstGeom prst="rect">
            <a:avLst/>
          </a:prstGeom>
          <a:noFill/>
        </p:spPr>
        <p:txBody>
          <a:bodyPr wrap="square" lIns="0" tIns="0" rIns="0" bIns="0" rtlCol="0" anchor="b" anchorCtr="0">
            <a:spAutoFit/>
          </a:bodyPr>
          <a:lstStyle/>
          <a:p>
            <a:pPr marL="0" marR="0" indent="0" algn="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smtClean="0">
                <a:solidFill>
                  <a:schemeClr val="bg2"/>
                </a:solidFill>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800" dirty="0" smtClean="0">
              <a:solidFill>
                <a:schemeClr val="bg2"/>
              </a:solidFill>
            </a:endParaRPr>
          </a:p>
        </p:txBody>
      </p:sp>
      <p:pic>
        <p:nvPicPr>
          <p:cNvPr id="10" name="Picture 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952210" y="4469437"/>
            <a:ext cx="822960" cy="501188"/>
          </a:xfrm>
          <a:prstGeom prst="rect">
            <a:avLst/>
          </a:prstGeom>
        </p:spPr>
      </p:pic>
      <p:sp>
        <p:nvSpPr>
          <p:cNvPr id="11" name="TextBox 10"/>
          <p:cNvSpPr txBox="1"/>
          <p:nvPr userDrawn="1"/>
        </p:nvSpPr>
        <p:spPr>
          <a:xfrm>
            <a:off x="365760" y="4864292"/>
            <a:ext cx="6035040" cy="123111"/>
          </a:xfrm>
          <a:prstGeom prst="rect">
            <a:avLst/>
          </a:prstGeom>
          <a:noFill/>
        </p:spPr>
        <p:txBody>
          <a:bodyPr wrap="square" lIns="0" tIns="0" rIns="0" bIns="0" rtlCol="0" anchor="b" anchorCtr="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1" dirty="0" smtClean="0">
                <a:solidFill>
                  <a:schemeClr val="tx1"/>
                </a:solidFill>
              </a:rPr>
              <a:t>Aon Hewitt  </a:t>
            </a:r>
            <a:r>
              <a:rPr lang="en-US" sz="800" b="0" dirty="0" smtClean="0">
                <a:solidFill>
                  <a:schemeClr val="tx1"/>
                </a:solidFill>
              </a:rPr>
              <a:t>|  Performance, Reward</a:t>
            </a:r>
            <a:r>
              <a:rPr lang="en-US" sz="800" b="0" baseline="0" dirty="0" smtClean="0">
                <a:solidFill>
                  <a:schemeClr val="tx1"/>
                </a:solidFill>
              </a:rPr>
              <a:t> &amp; Talent</a:t>
            </a:r>
            <a:r>
              <a:rPr lang="en-US" sz="800" b="0" dirty="0" smtClean="0">
                <a:solidFill>
                  <a:schemeClr val="tx1"/>
                </a:solidFill>
              </a:rPr>
              <a:t>  |  Leadership Assessment and Development</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9" r:id="rId3"/>
    <p:sldLayoutId id="2147483710" r:id="rId4"/>
    <p:sldLayoutId id="2147483700" r:id="rId5"/>
    <p:sldLayoutId id="2147483680" r:id="rId6"/>
    <p:sldLayoutId id="2147483701" r:id="rId7"/>
    <p:sldLayoutId id="2147483681" r:id="rId8"/>
    <p:sldLayoutId id="2147483682" r:id="rId9"/>
    <p:sldLayoutId id="2147483683" r:id="rId10"/>
    <p:sldLayoutId id="2147483702" r:id="rId11"/>
    <p:sldLayoutId id="2147483685" r:id="rId12"/>
    <p:sldLayoutId id="2147483708" r:id="rId13"/>
    <p:sldLayoutId id="2147483704" r:id="rId14"/>
    <p:sldLayoutId id="2147483705" r:id="rId15"/>
    <p:sldLayoutId id="2147483707" r:id="rId16"/>
    <p:sldLayoutId id="2147483686" r:id="rId17"/>
    <p:sldLayoutId id="2147483706" r:id="rId18"/>
    <p:sldLayoutId id="2147483687" r:id="rId19"/>
    <p:sldLayoutId id="2147483688" r:id="rId20"/>
    <p:sldLayoutId id="2147483693" r:id="rId21"/>
    <p:sldLayoutId id="2147483695" r:id="rId22"/>
    <p:sldLayoutId id="2147483711" r:id="rId23"/>
  </p:sldLayoutIdLst>
  <p:hf hdr="0"/>
  <p:txStyles>
    <p:titleStyle>
      <a:lvl1pPr algn="l" rtl="0" eaLnBrk="1" fontAlgn="base" hangingPunct="1">
        <a:lnSpc>
          <a:spcPct val="90000"/>
        </a:lnSpc>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p:titleStyle>
    <p:bodyStyle>
      <a:lvl1pPr marL="228600" indent="-228600"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cs typeface="+mn-cs"/>
        </a:defRPr>
      </a:lvl1pPr>
      <a:lvl2pPr marL="571500" indent="-228600" algn="l" rtl="0" eaLnBrk="1" fontAlgn="base" hangingPunct="1">
        <a:spcBef>
          <a:spcPts val="400"/>
        </a:spcBef>
        <a:spcAft>
          <a:spcPct val="0"/>
        </a:spcAft>
        <a:buClr>
          <a:schemeClr val="tx1"/>
        </a:buClr>
        <a:buChar char="–"/>
        <a:defRPr sz="1400">
          <a:solidFill>
            <a:schemeClr val="tx1"/>
          </a:solidFill>
          <a:latin typeface="+mn-lt"/>
          <a:ea typeface="+mn-ea"/>
        </a:defRPr>
      </a:lvl2pPr>
      <a:lvl3pPr marL="914400" indent="-228600" algn="l" rtl="0" eaLnBrk="1" fontAlgn="base" hangingPunct="1">
        <a:spcBef>
          <a:spcPts val="400"/>
        </a:spcBef>
        <a:spcAft>
          <a:spcPct val="0"/>
        </a:spcAft>
        <a:buClr>
          <a:schemeClr val="tx1"/>
        </a:buClr>
        <a:buChar char="•"/>
        <a:defRPr sz="1400">
          <a:solidFill>
            <a:schemeClr val="tx1"/>
          </a:solidFill>
          <a:latin typeface="+mn-lt"/>
          <a:ea typeface="+mn-ea"/>
        </a:defRPr>
      </a:lvl3pPr>
      <a:lvl4pPr marL="1254125" indent="-225425" algn="l" rtl="0" eaLnBrk="1" fontAlgn="base" hangingPunct="1">
        <a:spcBef>
          <a:spcPts val="400"/>
        </a:spcBef>
        <a:spcAft>
          <a:spcPct val="0"/>
        </a:spcAft>
        <a:buClr>
          <a:schemeClr val="tx1"/>
        </a:buClr>
        <a:buFont typeface="Wingdings" pitchFamily="2" charset="2"/>
        <a:buChar char=""/>
        <a:defRPr sz="1400">
          <a:solidFill>
            <a:schemeClr val="tx1"/>
          </a:solidFill>
          <a:latin typeface="+mn-lt"/>
          <a:ea typeface="+mn-ea"/>
        </a:defRPr>
      </a:lvl4pPr>
      <a:lvl5pPr marL="1600200" indent="-231775" algn="l" rtl="0" eaLnBrk="1" fontAlgn="base" hangingPunct="1">
        <a:spcBef>
          <a:spcPts val="400"/>
        </a:spcBef>
        <a:spcAft>
          <a:spcPct val="0"/>
        </a:spcAft>
        <a:buClr>
          <a:schemeClr val="tx1"/>
        </a:buClr>
        <a:buFont typeface="Arial" pitchFamily="34" charset="0"/>
        <a:buChar char="-"/>
        <a:defRPr sz="1400">
          <a:solidFill>
            <a:schemeClr val="tx1"/>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hyperlink" Target="mailto:veronica.harvey@aonhewitt.com"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hyperlink" Target="http://www.aon.com/leader" TargetMode="External"/><Relationship Id="rId4" Type="http://schemas.openxmlformats.org/officeDocument/2006/relationships/hyperlink" Target="http://www.aon.com/topcompanie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onhewitt.com/"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www.aon.com/topcompanie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771" y="3744589"/>
            <a:ext cx="8229600" cy="808826"/>
          </a:xfrm>
        </p:spPr>
        <p:txBody>
          <a:bodyPr/>
          <a:lstStyle/>
          <a:p>
            <a:r>
              <a:rPr lang="en-US" dirty="0" smtClean="0"/>
              <a:t>Powering Up Your Leadership Pipeline: </a:t>
            </a:r>
            <a:br>
              <a:rPr lang="en-US" dirty="0" smtClean="0"/>
            </a:br>
            <a:r>
              <a:rPr lang="en-US" dirty="0" smtClean="0"/>
              <a:t>How Top Companies Get It Right</a:t>
            </a:r>
            <a:br>
              <a:rPr lang="en-US" dirty="0" smtClean="0"/>
            </a:br>
            <a:r>
              <a:rPr lang="en-US" dirty="0"/>
              <a:t/>
            </a:r>
            <a:br>
              <a:rPr lang="en-US" dirty="0"/>
            </a:br>
            <a:r>
              <a:rPr lang="en-US" sz="1600" b="0" dirty="0" smtClean="0"/>
              <a:t>Veronica S. Harvey, Ph.D.</a:t>
            </a:r>
            <a:br>
              <a:rPr lang="en-US" sz="1600" b="0" dirty="0" smtClean="0"/>
            </a:br>
            <a:r>
              <a:rPr lang="en-US" sz="1600" b="0" dirty="0" smtClean="0"/>
              <a:t>Partner, Aon Hewitt</a:t>
            </a:r>
            <a:br>
              <a:rPr lang="en-US" sz="1600" b="0" dirty="0" smtClean="0"/>
            </a:br>
            <a:r>
              <a:rPr lang="en-US" sz="1600" b="0" dirty="0" smtClean="0"/>
              <a:t/>
            </a:r>
            <a:br>
              <a:rPr lang="en-US" sz="1600" b="0" dirty="0" smtClean="0"/>
            </a:br>
            <a:r>
              <a:rPr lang="en-US" sz="1600" b="0" dirty="0" smtClean="0"/>
              <a:t>March 31, 2015</a:t>
            </a:r>
            <a:r>
              <a:rPr lang="en-US" b="0" dirty="0" smtClean="0"/>
              <a:t/>
            </a:r>
            <a:br>
              <a:rPr lang="en-US" b="0" dirty="0" smtClean="0"/>
            </a:br>
            <a:endParaRPr lang="en-US" sz="1800" b="0" dirty="0">
              <a:solidFill>
                <a:srgbClr val="000000"/>
              </a:solidFill>
              <a:latin typeface="+mn-lt"/>
              <a:ea typeface="Geneva"/>
              <a:cs typeface="Geneva"/>
            </a:endParaRPr>
          </a:p>
        </p:txBody>
      </p:sp>
    </p:spTree>
    <p:extLst>
      <p:ext uri="{BB962C8B-B14F-4D97-AF65-F5344CB8AC3E}">
        <p14:creationId xmlns:p14="http://schemas.microsoft.com/office/powerpoint/2010/main" val="77398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Fundamentals that Set Top Companies Apart in 2015</a:t>
            </a:r>
            <a:endParaRPr lang="en-US" dirty="0"/>
          </a:p>
        </p:txBody>
      </p:sp>
      <p:grpSp>
        <p:nvGrpSpPr>
          <p:cNvPr id="3" name="Group 2"/>
          <p:cNvGrpSpPr/>
          <p:nvPr/>
        </p:nvGrpSpPr>
        <p:grpSpPr>
          <a:xfrm>
            <a:off x="457200" y="790724"/>
            <a:ext cx="8229600" cy="3857625"/>
            <a:chOff x="457200" y="1255534"/>
            <a:chExt cx="8229600" cy="5143500"/>
          </a:xfrm>
        </p:grpSpPr>
        <p:sp>
          <p:nvSpPr>
            <p:cNvPr id="5" name="Shape 4"/>
            <p:cNvSpPr/>
            <p:nvPr/>
          </p:nvSpPr>
          <p:spPr>
            <a:xfrm>
              <a:off x="457200" y="1255534"/>
              <a:ext cx="8229600" cy="5143500"/>
            </a:xfrm>
            <a:prstGeom prst="swooshArrow">
              <a:avLst>
                <a:gd name="adj1" fmla="val 25000"/>
                <a:gd name="adj2" fmla="val 25000"/>
              </a:avLst>
            </a:prstGeom>
            <a:solidFill>
              <a:srgbClr val="C9CAC8"/>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6" name="Oval 5"/>
            <p:cNvSpPr/>
            <p:nvPr/>
          </p:nvSpPr>
          <p:spPr>
            <a:xfrm>
              <a:off x="1267815" y="5080241"/>
              <a:ext cx="189280" cy="189280"/>
            </a:xfrm>
            <a:prstGeom prst="ellipse">
              <a:avLst/>
            </a:prstGeom>
            <a:ln>
              <a:solidFill>
                <a:srgbClr val="7AB8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6"/>
            <p:cNvSpPr/>
            <p:nvPr/>
          </p:nvSpPr>
          <p:spPr>
            <a:xfrm>
              <a:off x="2459038" y="4915830"/>
              <a:ext cx="1049844" cy="653629"/>
            </a:xfrm>
            <a:custGeom>
              <a:avLst/>
              <a:gdLst>
                <a:gd name="connsiteX0" fmla="*/ 0 w 1078077"/>
                <a:gd name="connsiteY0" fmla="*/ 0 h 1224153"/>
                <a:gd name="connsiteX1" fmla="*/ 1078077 w 1078077"/>
                <a:gd name="connsiteY1" fmla="*/ 0 h 1224153"/>
                <a:gd name="connsiteX2" fmla="*/ 1078077 w 1078077"/>
                <a:gd name="connsiteY2" fmla="*/ 1224153 h 1224153"/>
                <a:gd name="connsiteX3" fmla="*/ 0 w 1078077"/>
                <a:gd name="connsiteY3" fmla="*/ 1224153 h 1224153"/>
                <a:gd name="connsiteX4" fmla="*/ 0 w 1078077"/>
                <a:gd name="connsiteY4" fmla="*/ 0 h 122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77" h="1224153">
                  <a:moveTo>
                    <a:pt x="0" y="0"/>
                  </a:moveTo>
                  <a:lnTo>
                    <a:pt x="1078077" y="0"/>
                  </a:lnTo>
                  <a:lnTo>
                    <a:pt x="1078077" y="1224153"/>
                  </a:lnTo>
                  <a:lnTo>
                    <a:pt x="0" y="12241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296" tIns="0" rIns="0" bIns="0" numCol="1" spcCol="1270" anchor="t" anchorCtr="0">
              <a:noAutofit/>
            </a:bodyPr>
            <a:lstStyle/>
            <a:p>
              <a:pPr lvl="0" algn="l" defTabSz="533400" rtl="0">
                <a:lnSpc>
                  <a:spcPct val="90000"/>
                </a:lnSpc>
                <a:spcBef>
                  <a:spcPct val="0"/>
                </a:spcBef>
                <a:spcAft>
                  <a:spcPct val="35000"/>
                </a:spcAft>
              </a:pPr>
              <a:endParaRPr lang="en-US" sz="1100" kern="1200" dirty="0"/>
            </a:p>
          </p:txBody>
        </p:sp>
        <p:sp>
          <p:nvSpPr>
            <p:cNvPr id="8" name="Oval 7"/>
            <p:cNvSpPr/>
            <p:nvPr/>
          </p:nvSpPr>
          <p:spPr>
            <a:xfrm>
              <a:off x="2292400" y="4095775"/>
              <a:ext cx="296265" cy="296265"/>
            </a:xfrm>
            <a:prstGeom prst="ellipse">
              <a:avLst/>
            </a:prstGeom>
            <a:ln>
              <a:solidFill>
                <a:srgbClr val="7AB8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Freeform 8"/>
            <p:cNvSpPr/>
            <p:nvPr/>
          </p:nvSpPr>
          <p:spPr>
            <a:xfrm>
              <a:off x="1187419" y="5569459"/>
              <a:ext cx="1140494" cy="756205"/>
            </a:xfrm>
            <a:custGeom>
              <a:avLst/>
              <a:gdLst>
                <a:gd name="connsiteX0" fmla="*/ 0 w 1366113"/>
                <a:gd name="connsiteY0" fmla="*/ 0 h 2022176"/>
                <a:gd name="connsiteX1" fmla="*/ 1366113 w 1366113"/>
                <a:gd name="connsiteY1" fmla="*/ 0 h 2022176"/>
                <a:gd name="connsiteX2" fmla="*/ 1366113 w 1366113"/>
                <a:gd name="connsiteY2" fmla="*/ 2022176 h 2022176"/>
                <a:gd name="connsiteX3" fmla="*/ 0 w 1366113"/>
                <a:gd name="connsiteY3" fmla="*/ 2022176 h 2022176"/>
                <a:gd name="connsiteX4" fmla="*/ 0 w 1366113"/>
                <a:gd name="connsiteY4" fmla="*/ 0 h 202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13" h="2022176">
                  <a:moveTo>
                    <a:pt x="0" y="0"/>
                  </a:moveTo>
                  <a:lnTo>
                    <a:pt x="1366113" y="0"/>
                  </a:lnTo>
                  <a:lnTo>
                    <a:pt x="1366113" y="2022176"/>
                  </a:lnTo>
                  <a:lnTo>
                    <a:pt x="0" y="20221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985" tIns="0" rIns="0" bIns="0" numCol="1" spcCol="1270" anchor="t" anchorCtr="0">
              <a:noAutofit/>
            </a:bodyPr>
            <a:lstStyle/>
            <a:p>
              <a:pPr defTabSz="533400">
                <a:lnSpc>
                  <a:spcPct val="90000"/>
                </a:lnSpc>
                <a:spcAft>
                  <a:spcPct val="35000"/>
                </a:spcAft>
              </a:pPr>
              <a:r>
                <a:rPr lang="en-US" sz="1100" dirty="0"/>
                <a:t>CEO, Board of Directors, and senior  management </a:t>
              </a:r>
              <a:r>
                <a:rPr lang="en-US" sz="1100" dirty="0" smtClean="0"/>
                <a:t>involvement</a:t>
              </a:r>
              <a:endParaRPr lang="en-US" sz="1100" dirty="0"/>
            </a:p>
          </p:txBody>
        </p:sp>
        <p:sp>
          <p:nvSpPr>
            <p:cNvPr id="10" name="Oval 9"/>
            <p:cNvSpPr/>
            <p:nvPr/>
          </p:nvSpPr>
          <p:spPr>
            <a:xfrm>
              <a:off x="3609136" y="3310877"/>
              <a:ext cx="395020" cy="395020"/>
            </a:xfrm>
            <a:prstGeom prst="ellipse">
              <a:avLst/>
            </a:prstGeom>
            <a:ln>
              <a:solidFill>
                <a:srgbClr val="7AB8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Freeform 10"/>
            <p:cNvSpPr/>
            <p:nvPr/>
          </p:nvSpPr>
          <p:spPr>
            <a:xfrm>
              <a:off x="3603594" y="4434842"/>
              <a:ext cx="1588312" cy="1571854"/>
            </a:xfrm>
            <a:custGeom>
              <a:avLst/>
              <a:gdLst>
                <a:gd name="connsiteX0" fmla="*/ 0 w 1588312"/>
                <a:gd name="connsiteY0" fmla="*/ 0 h 2890647"/>
                <a:gd name="connsiteX1" fmla="*/ 1588312 w 1588312"/>
                <a:gd name="connsiteY1" fmla="*/ 0 h 2890647"/>
                <a:gd name="connsiteX2" fmla="*/ 1588312 w 1588312"/>
                <a:gd name="connsiteY2" fmla="*/ 2890647 h 2890647"/>
                <a:gd name="connsiteX3" fmla="*/ 0 w 1588312"/>
                <a:gd name="connsiteY3" fmla="*/ 2890647 h 2890647"/>
                <a:gd name="connsiteX4" fmla="*/ 0 w 1588312"/>
                <a:gd name="connsiteY4" fmla="*/ 0 h 2890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312" h="2890647">
                  <a:moveTo>
                    <a:pt x="0" y="0"/>
                  </a:moveTo>
                  <a:lnTo>
                    <a:pt x="1588312" y="0"/>
                  </a:lnTo>
                  <a:lnTo>
                    <a:pt x="1588312" y="2890647"/>
                  </a:lnTo>
                  <a:lnTo>
                    <a:pt x="0" y="28906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313" tIns="0" rIns="0" bIns="0" numCol="1" spcCol="1270" anchor="t" anchorCtr="0">
              <a:noAutofit/>
            </a:bodyPr>
            <a:lstStyle/>
            <a:p>
              <a:pPr lvl="0" algn="l" defTabSz="533400" rtl="0">
                <a:lnSpc>
                  <a:spcPct val="90000"/>
                </a:lnSpc>
                <a:spcBef>
                  <a:spcPct val="0"/>
                </a:spcBef>
                <a:spcAft>
                  <a:spcPct val="35000"/>
                </a:spcAft>
              </a:pPr>
              <a:r>
                <a:rPr lang="en-US" sz="1100" kern="1200" dirty="0" smtClean="0"/>
                <a:t>Focus on the </a:t>
              </a:r>
              <a:br>
                <a:rPr lang="en-US" sz="1100" kern="1200" dirty="0" smtClean="0"/>
              </a:br>
              <a:r>
                <a:rPr lang="en-US" sz="1100" kern="1200" dirty="0" smtClean="0"/>
                <a:t>talent pipeline</a:t>
              </a:r>
              <a:endParaRPr lang="en-US" sz="1100" kern="1200" dirty="0"/>
            </a:p>
            <a:p>
              <a:pPr marL="171450" lvl="1" indent="-171450" algn="l" defTabSz="466725" rtl="0">
                <a:lnSpc>
                  <a:spcPct val="90000"/>
                </a:lnSpc>
                <a:spcBef>
                  <a:spcPct val="0"/>
                </a:spcBef>
                <a:spcAft>
                  <a:spcPct val="15000"/>
                </a:spcAft>
                <a:buFont typeface="Wingdings" panose="05000000000000000000" pitchFamily="2" charset="2"/>
                <a:buChar char="§"/>
              </a:pPr>
              <a:r>
                <a:rPr lang="en-US" sz="1100" kern="1200" dirty="0" smtClean="0"/>
                <a:t>Pervasive</a:t>
              </a:r>
              <a:endParaRPr lang="en-US" sz="1100" kern="1200" dirty="0"/>
            </a:p>
            <a:p>
              <a:pPr marL="171450" lvl="1" indent="-171450" algn="l" defTabSz="466725" rtl="0">
                <a:lnSpc>
                  <a:spcPct val="90000"/>
                </a:lnSpc>
                <a:spcBef>
                  <a:spcPct val="0"/>
                </a:spcBef>
                <a:spcAft>
                  <a:spcPct val="15000"/>
                </a:spcAft>
                <a:buFont typeface="Wingdings" panose="05000000000000000000" pitchFamily="2" charset="2"/>
                <a:buChar char="§"/>
              </a:pPr>
              <a:r>
                <a:rPr lang="en-US" sz="1100" kern="1200" dirty="0" smtClean="0"/>
                <a:t>Comprehensive</a:t>
              </a:r>
              <a:endParaRPr lang="en-US" sz="1100" kern="1200" dirty="0"/>
            </a:p>
            <a:p>
              <a:pPr marL="171450" lvl="1" indent="-171450" algn="l" defTabSz="466725" rtl="0">
                <a:lnSpc>
                  <a:spcPct val="90000"/>
                </a:lnSpc>
                <a:spcBef>
                  <a:spcPct val="0"/>
                </a:spcBef>
                <a:spcAft>
                  <a:spcPct val="15000"/>
                </a:spcAft>
                <a:buFont typeface="Wingdings" panose="05000000000000000000" pitchFamily="2" charset="2"/>
                <a:buChar char="§"/>
              </a:pPr>
              <a:r>
                <a:rPr lang="en-US" sz="1100" kern="1200" dirty="0" smtClean="0"/>
                <a:t>Integrated</a:t>
              </a:r>
              <a:endParaRPr lang="en-US" sz="1100" kern="1200" dirty="0"/>
            </a:p>
            <a:p>
              <a:pPr marL="171450" lvl="1" indent="-171450" algn="l" defTabSz="466725" rtl="0">
                <a:lnSpc>
                  <a:spcPct val="90000"/>
                </a:lnSpc>
                <a:spcBef>
                  <a:spcPct val="0"/>
                </a:spcBef>
                <a:spcAft>
                  <a:spcPct val="15000"/>
                </a:spcAft>
                <a:buFont typeface="Wingdings" panose="05000000000000000000" pitchFamily="2" charset="2"/>
                <a:buChar char="§"/>
              </a:pPr>
              <a:r>
                <a:rPr lang="en-US" sz="1100" kern="1200" dirty="0" smtClean="0"/>
                <a:t>Consistent</a:t>
              </a:r>
              <a:endParaRPr lang="en-US" sz="1100" kern="1200" dirty="0"/>
            </a:p>
            <a:p>
              <a:pPr marL="171450" lvl="1" indent="-171450" algn="l" defTabSz="466725" rtl="0">
                <a:lnSpc>
                  <a:spcPct val="90000"/>
                </a:lnSpc>
                <a:spcBef>
                  <a:spcPct val="0"/>
                </a:spcBef>
                <a:spcAft>
                  <a:spcPct val="15000"/>
                </a:spcAft>
                <a:buFont typeface="Wingdings" panose="05000000000000000000" pitchFamily="2" charset="2"/>
                <a:buChar char="§"/>
              </a:pPr>
              <a:r>
                <a:rPr lang="en-US" sz="1100" kern="1200" dirty="0" smtClean="0"/>
                <a:t>Simple and scalable</a:t>
              </a:r>
              <a:endParaRPr lang="en-US" sz="1100" kern="1200" dirty="0"/>
            </a:p>
            <a:p>
              <a:pPr marL="171450" lvl="1" indent="-171450" algn="l" defTabSz="466725" rtl="0">
                <a:lnSpc>
                  <a:spcPct val="90000"/>
                </a:lnSpc>
                <a:spcBef>
                  <a:spcPct val="0"/>
                </a:spcBef>
                <a:spcAft>
                  <a:spcPct val="15000"/>
                </a:spcAft>
                <a:buFont typeface="Wingdings" panose="05000000000000000000" pitchFamily="2" charset="2"/>
                <a:buChar char="§"/>
              </a:pPr>
              <a:r>
                <a:rPr lang="en-US" sz="1100" kern="1200" dirty="0" smtClean="0"/>
                <a:t>Sustainable</a:t>
              </a:r>
              <a:endParaRPr lang="en-US" sz="1100" kern="1200" dirty="0"/>
            </a:p>
          </p:txBody>
        </p:sp>
        <p:sp>
          <p:nvSpPr>
            <p:cNvPr id="12" name="Oval 11"/>
            <p:cNvSpPr/>
            <p:nvPr/>
          </p:nvSpPr>
          <p:spPr>
            <a:xfrm>
              <a:off x="5139842" y="2697771"/>
              <a:ext cx="510235" cy="510235"/>
            </a:xfrm>
            <a:prstGeom prst="ellipse">
              <a:avLst/>
            </a:prstGeom>
            <a:ln>
              <a:solidFill>
                <a:srgbClr val="7AB8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Freeform 12"/>
            <p:cNvSpPr/>
            <p:nvPr/>
          </p:nvSpPr>
          <p:spPr>
            <a:xfrm>
              <a:off x="5139842" y="3854093"/>
              <a:ext cx="1645920" cy="1347597"/>
            </a:xfrm>
            <a:custGeom>
              <a:avLst/>
              <a:gdLst>
                <a:gd name="connsiteX0" fmla="*/ 0 w 1645920"/>
                <a:gd name="connsiteY0" fmla="*/ 0 h 3446145"/>
                <a:gd name="connsiteX1" fmla="*/ 1645920 w 1645920"/>
                <a:gd name="connsiteY1" fmla="*/ 0 h 3446145"/>
                <a:gd name="connsiteX2" fmla="*/ 1645920 w 1645920"/>
                <a:gd name="connsiteY2" fmla="*/ 3446145 h 3446145"/>
                <a:gd name="connsiteX3" fmla="*/ 0 w 1645920"/>
                <a:gd name="connsiteY3" fmla="*/ 3446145 h 3446145"/>
                <a:gd name="connsiteX4" fmla="*/ 0 w 1645920"/>
                <a:gd name="connsiteY4" fmla="*/ 0 h 3446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920" h="3446145">
                  <a:moveTo>
                    <a:pt x="0" y="0"/>
                  </a:moveTo>
                  <a:lnTo>
                    <a:pt x="1645920" y="0"/>
                  </a:lnTo>
                  <a:lnTo>
                    <a:pt x="1645920" y="3446145"/>
                  </a:lnTo>
                  <a:lnTo>
                    <a:pt x="0" y="34461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363" tIns="0" rIns="0" bIns="0" numCol="1" spcCol="1270" anchor="t" anchorCtr="0">
              <a:noAutofit/>
            </a:bodyPr>
            <a:lstStyle/>
            <a:p>
              <a:pPr lvl="0" algn="l" defTabSz="533400" rtl="0">
                <a:lnSpc>
                  <a:spcPct val="90000"/>
                </a:lnSpc>
                <a:spcBef>
                  <a:spcPct val="0"/>
                </a:spcBef>
                <a:spcAft>
                  <a:spcPct val="35000"/>
                </a:spcAft>
              </a:pPr>
              <a:r>
                <a:rPr lang="en-US" sz="1100" kern="1200" dirty="0" smtClean="0"/>
                <a:t>Leadership and </a:t>
              </a:r>
              <a:br>
                <a:rPr lang="en-US" sz="1100" kern="1200" dirty="0" smtClean="0"/>
              </a:br>
              <a:r>
                <a:rPr lang="en-US" sz="1100" kern="1200" dirty="0" smtClean="0"/>
                <a:t>talent mindset:  </a:t>
              </a:r>
              <a:endParaRPr lang="en-US" sz="1100" kern="1200" dirty="0"/>
            </a:p>
            <a:p>
              <a:pPr marL="171450" lvl="1" indent="-171450" algn="l" defTabSz="466725" rtl="0">
                <a:lnSpc>
                  <a:spcPct val="90000"/>
                </a:lnSpc>
                <a:spcBef>
                  <a:spcPct val="0"/>
                </a:spcBef>
                <a:spcAft>
                  <a:spcPct val="15000"/>
                </a:spcAft>
                <a:buFont typeface="Wingdings" panose="05000000000000000000" pitchFamily="2" charset="2"/>
                <a:buChar char="§"/>
              </a:pPr>
              <a:r>
                <a:rPr lang="en-US" sz="1100" kern="1200" dirty="0" smtClean="0"/>
                <a:t>Adaptable</a:t>
              </a:r>
              <a:endParaRPr lang="en-US" sz="1100" kern="1200" dirty="0"/>
            </a:p>
            <a:p>
              <a:pPr marL="171450" lvl="1" indent="-171450" algn="l" defTabSz="466725" rtl="0">
                <a:lnSpc>
                  <a:spcPct val="90000"/>
                </a:lnSpc>
                <a:spcBef>
                  <a:spcPct val="0"/>
                </a:spcBef>
                <a:spcAft>
                  <a:spcPct val="15000"/>
                </a:spcAft>
                <a:buFont typeface="Wingdings" panose="05000000000000000000" pitchFamily="2" charset="2"/>
                <a:buChar char="§"/>
              </a:pPr>
              <a:r>
                <a:rPr lang="en-US" sz="1100" kern="1200" dirty="0" smtClean="0"/>
                <a:t>Innovative</a:t>
              </a:r>
              <a:endParaRPr lang="en-US" sz="1100" kern="1200" dirty="0"/>
            </a:p>
            <a:p>
              <a:pPr marL="171450" lvl="1" indent="-171450" algn="l" defTabSz="466725" rtl="0">
                <a:lnSpc>
                  <a:spcPct val="90000"/>
                </a:lnSpc>
                <a:spcBef>
                  <a:spcPct val="0"/>
                </a:spcBef>
                <a:spcAft>
                  <a:spcPct val="15000"/>
                </a:spcAft>
                <a:buFont typeface="Wingdings" panose="05000000000000000000" pitchFamily="2" charset="2"/>
                <a:buChar char="§"/>
              </a:pPr>
              <a:r>
                <a:rPr lang="en-US" sz="1100" kern="1200" dirty="0" smtClean="0"/>
                <a:t>Reinvention; raising the bar</a:t>
              </a:r>
              <a:endParaRPr lang="en-US" sz="1100" kern="1200" dirty="0"/>
            </a:p>
            <a:p>
              <a:pPr marL="171450" lvl="1" indent="-171450" algn="l" defTabSz="466725" rtl="0">
                <a:lnSpc>
                  <a:spcPct val="90000"/>
                </a:lnSpc>
                <a:spcBef>
                  <a:spcPct val="0"/>
                </a:spcBef>
                <a:spcAft>
                  <a:spcPct val="15000"/>
                </a:spcAft>
                <a:buFont typeface="Wingdings" panose="05000000000000000000" pitchFamily="2" charset="2"/>
                <a:buChar char="§"/>
              </a:pPr>
              <a:r>
                <a:rPr lang="en-US" sz="1100" kern="1200" dirty="0" smtClean="0"/>
                <a:t>Customer-centric</a:t>
              </a:r>
              <a:endParaRPr lang="en-US" sz="1100" kern="1200" dirty="0"/>
            </a:p>
          </p:txBody>
        </p:sp>
        <p:sp>
          <p:nvSpPr>
            <p:cNvPr id="14" name="Oval 13"/>
            <p:cNvSpPr/>
            <p:nvPr/>
          </p:nvSpPr>
          <p:spPr>
            <a:xfrm>
              <a:off x="6715810" y="2288349"/>
              <a:ext cx="650138" cy="650138"/>
            </a:xfrm>
            <a:prstGeom prst="ellipse">
              <a:avLst/>
            </a:prstGeom>
            <a:ln>
              <a:solidFill>
                <a:srgbClr val="7AB8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cxnSp>
        <p:nvCxnSpPr>
          <p:cNvPr id="17" name="Straight Connector 16"/>
          <p:cNvCxnSpPr/>
          <p:nvPr/>
        </p:nvCxnSpPr>
        <p:spPr bwMode="auto">
          <a:xfrm>
            <a:off x="1362455" y="3808816"/>
            <a:ext cx="0" cy="183634"/>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20" name="Straight Connector 19"/>
          <p:cNvCxnSpPr/>
          <p:nvPr/>
        </p:nvCxnSpPr>
        <p:spPr bwMode="auto">
          <a:xfrm>
            <a:off x="1362456" y="3992450"/>
            <a:ext cx="814961" cy="1355"/>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24" name="Straight Connector 23"/>
          <p:cNvCxnSpPr/>
          <p:nvPr/>
        </p:nvCxnSpPr>
        <p:spPr bwMode="auto">
          <a:xfrm>
            <a:off x="2453244" y="3149760"/>
            <a:ext cx="5795" cy="329207"/>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25" name="Straight Connector 24"/>
          <p:cNvCxnSpPr/>
          <p:nvPr/>
        </p:nvCxnSpPr>
        <p:spPr bwMode="auto">
          <a:xfrm>
            <a:off x="2459038" y="3478967"/>
            <a:ext cx="1014412" cy="0"/>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44" name="Straight Connector 43"/>
          <p:cNvCxnSpPr/>
          <p:nvPr/>
        </p:nvCxnSpPr>
        <p:spPr bwMode="auto">
          <a:xfrm>
            <a:off x="3820826" y="2637488"/>
            <a:ext cx="0" cy="505616"/>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56" name="Straight Connector 55"/>
          <p:cNvCxnSpPr/>
          <p:nvPr/>
        </p:nvCxnSpPr>
        <p:spPr bwMode="auto">
          <a:xfrm>
            <a:off x="3823966" y="3143104"/>
            <a:ext cx="1151099" cy="0"/>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83" name="Straight Connector 82"/>
          <p:cNvCxnSpPr/>
          <p:nvPr/>
        </p:nvCxnSpPr>
        <p:spPr bwMode="auto">
          <a:xfrm>
            <a:off x="5403251" y="2255078"/>
            <a:ext cx="0" cy="464459"/>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84" name="Straight Connector 83"/>
          <p:cNvCxnSpPr/>
          <p:nvPr/>
        </p:nvCxnSpPr>
        <p:spPr bwMode="auto">
          <a:xfrm>
            <a:off x="5407026" y="2719537"/>
            <a:ext cx="1252499" cy="0"/>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92" name="Straight Connector 91"/>
          <p:cNvCxnSpPr/>
          <p:nvPr/>
        </p:nvCxnSpPr>
        <p:spPr bwMode="auto">
          <a:xfrm>
            <a:off x="7077563" y="2063959"/>
            <a:ext cx="0" cy="4911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7077563" y="2557491"/>
            <a:ext cx="4566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3" name="Freeform 102"/>
          <p:cNvSpPr/>
          <p:nvPr/>
        </p:nvSpPr>
        <p:spPr>
          <a:xfrm>
            <a:off x="6982316" y="2582448"/>
            <a:ext cx="1049844" cy="490222"/>
          </a:xfrm>
          <a:custGeom>
            <a:avLst/>
            <a:gdLst>
              <a:gd name="connsiteX0" fmla="*/ 0 w 1078077"/>
              <a:gd name="connsiteY0" fmla="*/ 0 h 1224153"/>
              <a:gd name="connsiteX1" fmla="*/ 1078077 w 1078077"/>
              <a:gd name="connsiteY1" fmla="*/ 0 h 1224153"/>
              <a:gd name="connsiteX2" fmla="*/ 1078077 w 1078077"/>
              <a:gd name="connsiteY2" fmla="*/ 1224153 h 1224153"/>
              <a:gd name="connsiteX3" fmla="*/ 0 w 1078077"/>
              <a:gd name="connsiteY3" fmla="*/ 1224153 h 1224153"/>
              <a:gd name="connsiteX4" fmla="*/ 0 w 1078077"/>
              <a:gd name="connsiteY4" fmla="*/ 0 h 1224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077" h="1224153">
                <a:moveTo>
                  <a:pt x="0" y="0"/>
                </a:moveTo>
                <a:lnTo>
                  <a:pt x="1078077" y="0"/>
                </a:lnTo>
                <a:lnTo>
                  <a:pt x="1078077" y="1224153"/>
                </a:lnTo>
                <a:lnTo>
                  <a:pt x="0" y="12241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296" tIns="0" rIns="0" bIns="0" numCol="1" spcCol="1270" anchor="t" anchorCtr="0">
            <a:noAutofit/>
          </a:bodyPr>
          <a:lstStyle/>
          <a:p>
            <a:pPr lvl="0" algn="l" defTabSz="533400" rtl="0">
              <a:lnSpc>
                <a:spcPct val="90000"/>
              </a:lnSpc>
              <a:spcBef>
                <a:spcPct val="0"/>
              </a:spcBef>
              <a:spcAft>
                <a:spcPct val="35000"/>
              </a:spcAft>
            </a:pPr>
            <a:r>
              <a:rPr lang="en-US" sz="1100" kern="1200" dirty="0" smtClean="0"/>
              <a:t>Impact </a:t>
            </a:r>
            <a:br>
              <a:rPr lang="en-US" sz="1100" kern="1200" dirty="0" smtClean="0"/>
            </a:br>
            <a:r>
              <a:rPr lang="en-US" sz="1100" kern="1200" dirty="0" smtClean="0"/>
              <a:t>and </a:t>
            </a:r>
            <a:br>
              <a:rPr lang="en-US" sz="1100" kern="1200" dirty="0" smtClean="0"/>
            </a:br>
            <a:r>
              <a:rPr lang="en-US" sz="1100" kern="1200" dirty="0" smtClean="0"/>
              <a:t>results</a:t>
            </a:r>
            <a:endParaRPr lang="en-US" sz="1100" kern="1200" dirty="0"/>
          </a:p>
        </p:txBody>
      </p:sp>
      <p:sp>
        <p:nvSpPr>
          <p:cNvPr id="26" name="Freeform 25"/>
          <p:cNvSpPr/>
          <p:nvPr/>
        </p:nvSpPr>
        <p:spPr>
          <a:xfrm>
            <a:off x="2309477" y="3508911"/>
            <a:ext cx="1149516" cy="567154"/>
          </a:xfrm>
          <a:custGeom>
            <a:avLst/>
            <a:gdLst>
              <a:gd name="connsiteX0" fmla="*/ 0 w 1366113"/>
              <a:gd name="connsiteY0" fmla="*/ 0 h 2022176"/>
              <a:gd name="connsiteX1" fmla="*/ 1366113 w 1366113"/>
              <a:gd name="connsiteY1" fmla="*/ 0 h 2022176"/>
              <a:gd name="connsiteX2" fmla="*/ 1366113 w 1366113"/>
              <a:gd name="connsiteY2" fmla="*/ 2022176 h 2022176"/>
              <a:gd name="connsiteX3" fmla="*/ 0 w 1366113"/>
              <a:gd name="connsiteY3" fmla="*/ 2022176 h 2022176"/>
              <a:gd name="connsiteX4" fmla="*/ 0 w 1366113"/>
              <a:gd name="connsiteY4" fmla="*/ 0 h 202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113" h="2022176">
                <a:moveTo>
                  <a:pt x="0" y="0"/>
                </a:moveTo>
                <a:lnTo>
                  <a:pt x="1366113" y="0"/>
                </a:lnTo>
                <a:lnTo>
                  <a:pt x="1366113" y="2022176"/>
                </a:lnTo>
                <a:lnTo>
                  <a:pt x="0" y="20221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985" tIns="0" rIns="0" bIns="0" numCol="1" spcCol="1270" anchor="t" anchorCtr="0">
            <a:noAutofit/>
          </a:bodyPr>
          <a:lstStyle/>
          <a:p>
            <a:pPr lvl="0" algn="l" defTabSz="533400" rtl="0">
              <a:lnSpc>
                <a:spcPct val="90000"/>
              </a:lnSpc>
              <a:spcBef>
                <a:spcPct val="0"/>
              </a:spcBef>
              <a:spcAft>
                <a:spcPct val="35000"/>
              </a:spcAft>
            </a:pPr>
            <a:r>
              <a:rPr lang="en-US" sz="1100" kern="1200" dirty="0" smtClean="0"/>
              <a:t>Clear alignment of business strategy to talent strategy and practices</a:t>
            </a:r>
            <a:endParaRPr lang="en-US" sz="1100" kern="1200" dirty="0"/>
          </a:p>
        </p:txBody>
      </p:sp>
    </p:spTree>
    <p:extLst>
      <p:ext uri="{BB962C8B-B14F-4D97-AF65-F5344CB8AC3E}">
        <p14:creationId xmlns:p14="http://schemas.microsoft.com/office/powerpoint/2010/main" val="42444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11" y="228600"/>
            <a:ext cx="8408457" cy="390525"/>
          </a:xfrm>
        </p:spPr>
        <p:txBody>
          <a:bodyPr/>
          <a:lstStyle/>
          <a:p>
            <a:r>
              <a:rPr lang="en-US" dirty="0"/>
              <a:t> </a:t>
            </a:r>
            <a:r>
              <a:rPr lang="en-US" dirty="0" smtClean="0"/>
              <a:t>Three Leader Attributes DNA </a:t>
            </a:r>
            <a:r>
              <a:rPr lang="en-US" dirty="0"/>
              <a:t>of </a:t>
            </a:r>
            <a:r>
              <a:rPr lang="en-US" dirty="0" smtClean="0"/>
              <a:t>Aon Hewitt Top </a:t>
            </a:r>
            <a:r>
              <a:rPr lang="en-US" dirty="0"/>
              <a:t>Companies for Leaders</a:t>
            </a:r>
            <a:r>
              <a:rPr lang="en-US" baseline="30000" dirty="0"/>
              <a:t>®</a:t>
            </a:r>
            <a:endParaRPr lang="en-US" sz="1600" i="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230"/>
          <a:stretch/>
        </p:blipFill>
        <p:spPr>
          <a:xfrm>
            <a:off x="1007461" y="647653"/>
            <a:ext cx="7195526" cy="4713390"/>
          </a:xfrm>
          <a:prstGeom prst="rect">
            <a:avLst/>
          </a:prstGeom>
        </p:spPr>
      </p:pic>
    </p:spTree>
    <p:extLst>
      <p:ext uri="{BB962C8B-B14F-4D97-AF65-F5344CB8AC3E}">
        <p14:creationId xmlns:p14="http://schemas.microsoft.com/office/powerpoint/2010/main" val="1890949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a:spLocks noGrp="1" noChangeArrowheads="1"/>
          </p:cNvSpPr>
          <p:nvPr>
            <p:ph type="title"/>
          </p:nvPr>
        </p:nvSpPr>
        <p:spPr>
          <a:xfrm>
            <a:off x="454819" y="209026"/>
            <a:ext cx="8229600" cy="390525"/>
          </a:xfrm>
        </p:spPr>
        <p:txBody>
          <a:bodyPr/>
          <a:lstStyle/>
          <a:p>
            <a:pPr eaLnBrk="1" hangingPunct="1"/>
            <a:r>
              <a:rPr lang="en-US" altLang="en-US" dirty="0" smtClean="0"/>
              <a:t>Laying the Foundation for Success: What Companies Must Get Right</a:t>
            </a:r>
          </a:p>
        </p:txBody>
      </p:sp>
      <p:grpSp>
        <p:nvGrpSpPr>
          <p:cNvPr id="49" name="Group 48"/>
          <p:cNvGrpSpPr/>
          <p:nvPr/>
        </p:nvGrpSpPr>
        <p:grpSpPr>
          <a:xfrm>
            <a:off x="3448986" y="1887963"/>
            <a:ext cx="2270477" cy="1950051"/>
            <a:chOff x="3200400" y="2438399"/>
            <a:chExt cx="2599048" cy="2476289"/>
          </a:xfrm>
        </p:grpSpPr>
        <p:grpSp>
          <p:nvGrpSpPr>
            <p:cNvPr id="51" name="Group 50"/>
            <p:cNvGrpSpPr/>
            <p:nvPr/>
          </p:nvGrpSpPr>
          <p:grpSpPr>
            <a:xfrm>
              <a:off x="3546748" y="2438399"/>
              <a:ext cx="2252700" cy="2476289"/>
              <a:chOff x="3546748" y="2438399"/>
              <a:chExt cx="2252700" cy="2476289"/>
            </a:xfrm>
          </p:grpSpPr>
          <p:pic>
            <p:nvPicPr>
              <p:cNvPr id="55" name="Picture 2"/>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49406" t="71575" r="28855" b="5591"/>
              <a:stretch/>
            </p:blipFill>
            <p:spPr bwMode="auto">
              <a:xfrm>
                <a:off x="3546748" y="2779924"/>
                <a:ext cx="647881" cy="68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4"/>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7736" t="9327" r="70788" b="68331"/>
              <a:stretch/>
            </p:blipFill>
            <p:spPr bwMode="auto">
              <a:xfrm>
                <a:off x="3886200" y="4272977"/>
                <a:ext cx="616858" cy="641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71850" t="29650" r="9029" b="52368"/>
              <a:stretch/>
            </p:blipFill>
            <p:spPr bwMode="auto">
              <a:xfrm>
                <a:off x="4646669" y="4340076"/>
                <a:ext cx="539646" cy="50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4" descr="C:\Users\ah0155174\Downloads\HiRes (2).jpg"/>
              <p:cNvPicPr>
                <a:picLocks noChangeAspect="1" noChangeArrowheads="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l="73064" t="74298" r="6305" b="4135"/>
              <a:stretch/>
            </p:blipFill>
            <p:spPr bwMode="auto">
              <a:xfrm>
                <a:off x="5170358" y="3657600"/>
                <a:ext cx="629090" cy="65778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p:cNvPicPr>
                <a:picLocks noChangeAspect="1" noChangeArrowheads="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l="30326" t="29255" r="50000" b="46247"/>
              <a:stretch/>
            </p:blipFill>
            <p:spPr bwMode="auto">
              <a:xfrm>
                <a:off x="4267199" y="2438399"/>
                <a:ext cx="644271" cy="65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l="72353" t="8251" r="5864" b="67987"/>
              <a:stretch/>
            </p:blipFill>
            <p:spPr bwMode="auto">
              <a:xfrm>
                <a:off x="5029200" y="2752180"/>
                <a:ext cx="616858" cy="67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3" name="Picture 3"/>
            <p:cNvPicPr>
              <a:picLocks noChangeAspect="1" noChangeArrowheads="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Lst>
            </a:blip>
            <a:srcRect l="5840" t="9561" r="68127" b="71091"/>
            <a:stretch/>
          </p:blipFill>
          <p:spPr bwMode="auto">
            <a:xfrm>
              <a:off x="3200400" y="3574615"/>
              <a:ext cx="878054" cy="65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1" name="Group 60"/>
          <p:cNvGrpSpPr/>
          <p:nvPr/>
        </p:nvGrpSpPr>
        <p:grpSpPr>
          <a:xfrm>
            <a:off x="2263806" y="858838"/>
            <a:ext cx="4829451" cy="3979492"/>
            <a:chOff x="2047742" y="1229056"/>
            <a:chExt cx="5083751" cy="4874028"/>
          </a:xfrm>
          <a:solidFill>
            <a:srgbClr val="7AB800"/>
          </a:solidFill>
        </p:grpSpPr>
        <p:sp>
          <p:nvSpPr>
            <p:cNvPr id="62" name="Freeform 61"/>
            <p:cNvSpPr/>
            <p:nvPr/>
          </p:nvSpPr>
          <p:spPr>
            <a:xfrm>
              <a:off x="3926136" y="3071418"/>
              <a:ext cx="1285378" cy="1285378"/>
            </a:xfrm>
            <a:custGeom>
              <a:avLst/>
              <a:gdLst>
                <a:gd name="connsiteX0" fmla="*/ 0 w 1285378"/>
                <a:gd name="connsiteY0" fmla="*/ 642689 h 1285378"/>
                <a:gd name="connsiteX1" fmla="*/ 642689 w 1285378"/>
                <a:gd name="connsiteY1" fmla="*/ 0 h 1285378"/>
                <a:gd name="connsiteX2" fmla="*/ 1285378 w 1285378"/>
                <a:gd name="connsiteY2" fmla="*/ 642689 h 1285378"/>
                <a:gd name="connsiteX3" fmla="*/ 642689 w 1285378"/>
                <a:gd name="connsiteY3" fmla="*/ 1285378 h 1285378"/>
                <a:gd name="connsiteX4" fmla="*/ 0 w 1285378"/>
                <a:gd name="connsiteY4" fmla="*/ 642689 h 1285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378" h="1285378">
                  <a:moveTo>
                    <a:pt x="0" y="642689"/>
                  </a:moveTo>
                  <a:cubicBezTo>
                    <a:pt x="0" y="287742"/>
                    <a:pt x="287742" y="0"/>
                    <a:pt x="642689" y="0"/>
                  </a:cubicBezTo>
                  <a:cubicBezTo>
                    <a:pt x="997636" y="0"/>
                    <a:pt x="1285378" y="287742"/>
                    <a:pt x="1285378" y="642689"/>
                  </a:cubicBezTo>
                  <a:cubicBezTo>
                    <a:pt x="1285378" y="997636"/>
                    <a:pt x="997636" y="1285378"/>
                    <a:pt x="642689" y="1285378"/>
                  </a:cubicBezTo>
                  <a:cubicBezTo>
                    <a:pt x="287742" y="1285378"/>
                    <a:pt x="0" y="997636"/>
                    <a:pt x="0" y="642689"/>
                  </a:cubicBezTo>
                  <a:close/>
                </a:path>
              </a:pathLst>
            </a:custGeom>
            <a:grpFill/>
            <a:ln>
              <a:solidFill>
                <a:schemeClr val="accent2"/>
              </a:solidFill>
            </a:ln>
          </p:spPr>
          <p:style>
            <a:lnRef idx="1">
              <a:schemeClr val="accent1"/>
            </a:lnRef>
            <a:fillRef idx="3">
              <a:schemeClr val="accent1"/>
            </a:fillRef>
            <a:effectRef idx="2">
              <a:schemeClr val="accent1"/>
            </a:effectRef>
            <a:fontRef idx="minor">
              <a:schemeClr val="lt1"/>
            </a:fontRef>
          </p:style>
          <p:txBody>
            <a:bodyPr spcFirstLastPara="0" vert="horz" wrap="square" lIns="197129" tIns="197129" rIns="197129" bIns="197129" numCol="1" spcCol="1270" anchor="ctr" anchorCtr="0">
              <a:noAutofit/>
            </a:bodyPr>
            <a:lstStyle/>
            <a:p>
              <a:pPr algn="ctr" defTabSz="622300">
                <a:lnSpc>
                  <a:spcPct val="90000"/>
                </a:lnSpc>
                <a:spcAft>
                  <a:spcPct val="35000"/>
                </a:spcAft>
              </a:pPr>
              <a:r>
                <a:rPr lang="en-US" sz="1050" dirty="0" smtClean="0">
                  <a:solidFill>
                    <a:schemeClr val="bg1"/>
                  </a:solidFill>
                  <a:latin typeface="Arial" panose="020B0604020202020204" pitchFamily="34" charset="0"/>
                  <a:cs typeface="Arial" panose="020B0604020202020204" pitchFamily="34" charset="0"/>
                </a:rPr>
                <a:t>Seamless Execution</a:t>
              </a:r>
              <a:endParaRPr lang="en-GB" sz="1050" dirty="0">
                <a:solidFill>
                  <a:schemeClr val="bg1"/>
                </a:solidFill>
                <a:latin typeface="Arial" panose="020B0604020202020204" pitchFamily="34" charset="0"/>
                <a:cs typeface="Arial" panose="020B0604020202020204" pitchFamily="34" charset="0"/>
              </a:endParaRPr>
            </a:p>
          </p:txBody>
        </p:sp>
        <p:sp>
          <p:nvSpPr>
            <p:cNvPr id="63" name="Freeform 62"/>
            <p:cNvSpPr/>
            <p:nvPr/>
          </p:nvSpPr>
          <p:spPr>
            <a:xfrm>
              <a:off x="3967725" y="1229056"/>
              <a:ext cx="1285378" cy="1285378"/>
            </a:xfrm>
            <a:custGeom>
              <a:avLst/>
              <a:gdLst>
                <a:gd name="connsiteX0" fmla="*/ 0 w 1285378"/>
                <a:gd name="connsiteY0" fmla="*/ 642689 h 1285378"/>
                <a:gd name="connsiteX1" fmla="*/ 642689 w 1285378"/>
                <a:gd name="connsiteY1" fmla="*/ 0 h 1285378"/>
                <a:gd name="connsiteX2" fmla="*/ 1285378 w 1285378"/>
                <a:gd name="connsiteY2" fmla="*/ 642689 h 1285378"/>
                <a:gd name="connsiteX3" fmla="*/ 642689 w 1285378"/>
                <a:gd name="connsiteY3" fmla="*/ 1285378 h 1285378"/>
                <a:gd name="connsiteX4" fmla="*/ 0 w 1285378"/>
                <a:gd name="connsiteY4" fmla="*/ 642689 h 1285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378" h="1285378">
                  <a:moveTo>
                    <a:pt x="0" y="642689"/>
                  </a:moveTo>
                  <a:cubicBezTo>
                    <a:pt x="0" y="287742"/>
                    <a:pt x="287742" y="0"/>
                    <a:pt x="642689" y="0"/>
                  </a:cubicBezTo>
                  <a:cubicBezTo>
                    <a:pt x="997636" y="0"/>
                    <a:pt x="1285378" y="287742"/>
                    <a:pt x="1285378" y="642689"/>
                  </a:cubicBezTo>
                  <a:cubicBezTo>
                    <a:pt x="1285378" y="997636"/>
                    <a:pt x="997636" y="1285378"/>
                    <a:pt x="642689" y="1285378"/>
                  </a:cubicBezTo>
                  <a:cubicBezTo>
                    <a:pt x="287742" y="1285378"/>
                    <a:pt x="0" y="997636"/>
                    <a:pt x="0" y="642689"/>
                  </a:cubicBezTo>
                  <a:close/>
                </a:path>
              </a:pathLst>
            </a:custGeom>
            <a:grpFill/>
            <a:ln>
              <a:solidFill>
                <a:schemeClr val="accent2"/>
              </a:solidFill>
            </a:ln>
          </p:spPr>
          <p:style>
            <a:lnRef idx="1">
              <a:schemeClr val="accent1"/>
            </a:lnRef>
            <a:fillRef idx="3">
              <a:schemeClr val="accent1"/>
            </a:fillRef>
            <a:effectRef idx="2">
              <a:schemeClr val="accent1"/>
            </a:effectRef>
            <a:fontRef idx="minor">
              <a:schemeClr val="lt1"/>
            </a:fontRef>
          </p:style>
          <p:txBody>
            <a:bodyPr spcFirstLastPara="0" vert="horz" wrap="square" lIns="195224" tIns="195224" rIns="195224" bIns="195224" numCol="1" spcCol="1270" anchor="ctr" anchorCtr="0">
              <a:noAutofit/>
            </a:bodyPr>
            <a:lstStyle/>
            <a:p>
              <a:pPr algn="ctr" defTabSz="488950">
                <a:lnSpc>
                  <a:spcPct val="90000"/>
                </a:lnSpc>
                <a:spcAft>
                  <a:spcPct val="35000"/>
                </a:spcAft>
              </a:pPr>
              <a:r>
                <a:rPr lang="en-US" sz="1050" dirty="0" smtClean="0">
                  <a:solidFill>
                    <a:schemeClr val="bg1"/>
                  </a:solidFill>
                  <a:latin typeface="Arial" panose="020B0604020202020204" pitchFamily="34" charset="0"/>
                  <a:cs typeface="Arial" panose="020B0604020202020204" pitchFamily="34" charset="0"/>
                </a:rPr>
                <a:t>Leadership Strategy &amp; Accountability</a:t>
              </a:r>
              <a:endParaRPr lang="en-GB" sz="1050" dirty="0">
                <a:solidFill>
                  <a:schemeClr val="bg1"/>
                </a:solidFill>
                <a:latin typeface="Arial" panose="020B0604020202020204" pitchFamily="34" charset="0"/>
                <a:cs typeface="Arial" panose="020B0604020202020204" pitchFamily="34" charset="0"/>
              </a:endParaRPr>
            </a:p>
          </p:txBody>
        </p:sp>
        <p:sp>
          <p:nvSpPr>
            <p:cNvPr id="64" name="Freeform 63"/>
            <p:cNvSpPr/>
            <p:nvPr/>
          </p:nvSpPr>
          <p:spPr>
            <a:xfrm>
              <a:off x="5474082" y="1954489"/>
              <a:ext cx="1285378" cy="1285378"/>
            </a:xfrm>
            <a:custGeom>
              <a:avLst/>
              <a:gdLst>
                <a:gd name="connsiteX0" fmla="*/ 0 w 1285378"/>
                <a:gd name="connsiteY0" fmla="*/ 642689 h 1285378"/>
                <a:gd name="connsiteX1" fmla="*/ 642689 w 1285378"/>
                <a:gd name="connsiteY1" fmla="*/ 0 h 1285378"/>
                <a:gd name="connsiteX2" fmla="*/ 1285378 w 1285378"/>
                <a:gd name="connsiteY2" fmla="*/ 642689 h 1285378"/>
                <a:gd name="connsiteX3" fmla="*/ 642689 w 1285378"/>
                <a:gd name="connsiteY3" fmla="*/ 1285378 h 1285378"/>
                <a:gd name="connsiteX4" fmla="*/ 0 w 1285378"/>
                <a:gd name="connsiteY4" fmla="*/ 642689 h 1285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378" h="1285378">
                  <a:moveTo>
                    <a:pt x="0" y="642689"/>
                  </a:moveTo>
                  <a:cubicBezTo>
                    <a:pt x="0" y="287742"/>
                    <a:pt x="287742" y="0"/>
                    <a:pt x="642689" y="0"/>
                  </a:cubicBezTo>
                  <a:cubicBezTo>
                    <a:pt x="997636" y="0"/>
                    <a:pt x="1285378" y="287742"/>
                    <a:pt x="1285378" y="642689"/>
                  </a:cubicBezTo>
                  <a:cubicBezTo>
                    <a:pt x="1285378" y="997636"/>
                    <a:pt x="997636" y="1285378"/>
                    <a:pt x="642689" y="1285378"/>
                  </a:cubicBezTo>
                  <a:cubicBezTo>
                    <a:pt x="287742" y="1285378"/>
                    <a:pt x="0" y="997636"/>
                    <a:pt x="0" y="642689"/>
                  </a:cubicBezTo>
                  <a:close/>
                </a:path>
              </a:pathLst>
            </a:custGeom>
            <a:grpFill/>
            <a:ln>
              <a:solidFill>
                <a:schemeClr val="accent2"/>
              </a:solidFill>
            </a:ln>
          </p:spPr>
          <p:style>
            <a:lnRef idx="1">
              <a:schemeClr val="accent1"/>
            </a:lnRef>
            <a:fillRef idx="3">
              <a:schemeClr val="accent1"/>
            </a:fillRef>
            <a:effectRef idx="2">
              <a:schemeClr val="accent1"/>
            </a:effectRef>
            <a:fontRef idx="minor">
              <a:schemeClr val="lt1"/>
            </a:fontRef>
          </p:style>
          <p:txBody>
            <a:bodyPr spcFirstLastPara="0" vert="horz" wrap="square" lIns="195224" tIns="195224" rIns="195224" bIns="195224" numCol="1" spcCol="1270" anchor="ctr" anchorCtr="0">
              <a:noAutofit/>
            </a:bodyPr>
            <a:lstStyle/>
            <a:p>
              <a:pPr algn="ctr" defTabSz="488950">
                <a:lnSpc>
                  <a:spcPct val="90000"/>
                </a:lnSpc>
                <a:spcAft>
                  <a:spcPct val="35000"/>
                </a:spcAft>
              </a:pPr>
              <a:r>
                <a:rPr lang="en-US" sz="1050" dirty="0" smtClean="0">
                  <a:solidFill>
                    <a:schemeClr val="bg1"/>
                  </a:solidFill>
                  <a:latin typeface="Arial" panose="020B0604020202020204" pitchFamily="34" charset="0"/>
                  <a:cs typeface="Arial" panose="020B0604020202020204" pitchFamily="34" charset="0"/>
                </a:rPr>
                <a:t>Attracting Leaders</a:t>
              </a:r>
              <a:endParaRPr lang="en-GB" sz="1050" dirty="0">
                <a:solidFill>
                  <a:schemeClr val="bg1"/>
                </a:solidFill>
                <a:latin typeface="Arial" panose="020B0604020202020204" pitchFamily="34" charset="0"/>
                <a:cs typeface="Arial" panose="020B0604020202020204" pitchFamily="34" charset="0"/>
              </a:endParaRPr>
            </a:p>
          </p:txBody>
        </p:sp>
        <p:sp>
          <p:nvSpPr>
            <p:cNvPr id="65" name="Freeform 64"/>
            <p:cNvSpPr/>
            <p:nvPr/>
          </p:nvSpPr>
          <p:spPr>
            <a:xfrm>
              <a:off x="5846115" y="3584496"/>
              <a:ext cx="1285378" cy="1285378"/>
            </a:xfrm>
            <a:custGeom>
              <a:avLst/>
              <a:gdLst>
                <a:gd name="connsiteX0" fmla="*/ 0 w 1285378"/>
                <a:gd name="connsiteY0" fmla="*/ 642689 h 1285378"/>
                <a:gd name="connsiteX1" fmla="*/ 642689 w 1285378"/>
                <a:gd name="connsiteY1" fmla="*/ 0 h 1285378"/>
                <a:gd name="connsiteX2" fmla="*/ 1285378 w 1285378"/>
                <a:gd name="connsiteY2" fmla="*/ 642689 h 1285378"/>
                <a:gd name="connsiteX3" fmla="*/ 642689 w 1285378"/>
                <a:gd name="connsiteY3" fmla="*/ 1285378 h 1285378"/>
                <a:gd name="connsiteX4" fmla="*/ 0 w 1285378"/>
                <a:gd name="connsiteY4" fmla="*/ 642689 h 1285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378" h="1285378">
                  <a:moveTo>
                    <a:pt x="0" y="642689"/>
                  </a:moveTo>
                  <a:cubicBezTo>
                    <a:pt x="0" y="287742"/>
                    <a:pt x="287742" y="0"/>
                    <a:pt x="642689" y="0"/>
                  </a:cubicBezTo>
                  <a:cubicBezTo>
                    <a:pt x="997636" y="0"/>
                    <a:pt x="1285378" y="287742"/>
                    <a:pt x="1285378" y="642689"/>
                  </a:cubicBezTo>
                  <a:cubicBezTo>
                    <a:pt x="1285378" y="997636"/>
                    <a:pt x="997636" y="1285378"/>
                    <a:pt x="642689" y="1285378"/>
                  </a:cubicBezTo>
                  <a:cubicBezTo>
                    <a:pt x="287742" y="1285378"/>
                    <a:pt x="0" y="997636"/>
                    <a:pt x="0" y="642689"/>
                  </a:cubicBezTo>
                  <a:close/>
                </a:path>
              </a:pathLst>
            </a:custGeom>
            <a:solidFill>
              <a:srgbClr val="F0AB0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spcFirstLastPara="0" vert="horz" wrap="square" lIns="195224" tIns="195224" rIns="195224" bIns="195224" numCol="1" spcCol="1270" anchor="ctr" anchorCtr="0">
              <a:noAutofit/>
            </a:bodyPr>
            <a:lstStyle/>
            <a:p>
              <a:pPr algn="ctr" defTabSz="488950">
                <a:lnSpc>
                  <a:spcPct val="90000"/>
                </a:lnSpc>
                <a:spcAft>
                  <a:spcPct val="35000"/>
                </a:spcAft>
              </a:pPr>
              <a:r>
                <a:rPr lang="en-US" sz="1050" dirty="0" smtClean="0">
                  <a:solidFill>
                    <a:schemeClr val="bg1"/>
                  </a:solidFill>
                  <a:latin typeface="Arial" panose="020B0604020202020204" pitchFamily="34" charset="0"/>
                  <a:cs typeface="Arial" panose="020B0604020202020204" pitchFamily="34" charset="0"/>
                </a:rPr>
                <a:t>Leadership Assessment</a:t>
              </a:r>
              <a:endParaRPr lang="en-GB" sz="1050" dirty="0">
                <a:solidFill>
                  <a:schemeClr val="bg1"/>
                </a:solidFill>
                <a:latin typeface="Arial" panose="020B0604020202020204" pitchFamily="34" charset="0"/>
                <a:cs typeface="Arial" panose="020B0604020202020204" pitchFamily="34" charset="0"/>
              </a:endParaRPr>
            </a:p>
          </p:txBody>
        </p:sp>
        <p:sp>
          <p:nvSpPr>
            <p:cNvPr id="66" name="Freeform 65"/>
            <p:cNvSpPr/>
            <p:nvPr/>
          </p:nvSpPr>
          <p:spPr>
            <a:xfrm>
              <a:off x="4762100" y="4817706"/>
              <a:ext cx="1285378" cy="1285378"/>
            </a:xfrm>
            <a:custGeom>
              <a:avLst/>
              <a:gdLst>
                <a:gd name="connsiteX0" fmla="*/ 0 w 1285378"/>
                <a:gd name="connsiteY0" fmla="*/ 642689 h 1285378"/>
                <a:gd name="connsiteX1" fmla="*/ 642689 w 1285378"/>
                <a:gd name="connsiteY1" fmla="*/ 0 h 1285378"/>
                <a:gd name="connsiteX2" fmla="*/ 1285378 w 1285378"/>
                <a:gd name="connsiteY2" fmla="*/ 642689 h 1285378"/>
                <a:gd name="connsiteX3" fmla="*/ 642689 w 1285378"/>
                <a:gd name="connsiteY3" fmla="*/ 1285378 h 1285378"/>
                <a:gd name="connsiteX4" fmla="*/ 0 w 1285378"/>
                <a:gd name="connsiteY4" fmla="*/ 642689 h 1285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378" h="1285378">
                  <a:moveTo>
                    <a:pt x="0" y="642689"/>
                  </a:moveTo>
                  <a:cubicBezTo>
                    <a:pt x="0" y="287742"/>
                    <a:pt x="287742" y="0"/>
                    <a:pt x="642689" y="0"/>
                  </a:cubicBezTo>
                  <a:cubicBezTo>
                    <a:pt x="997636" y="0"/>
                    <a:pt x="1285378" y="287742"/>
                    <a:pt x="1285378" y="642689"/>
                  </a:cubicBezTo>
                  <a:cubicBezTo>
                    <a:pt x="1285378" y="997636"/>
                    <a:pt x="997636" y="1285378"/>
                    <a:pt x="642689" y="1285378"/>
                  </a:cubicBezTo>
                  <a:cubicBezTo>
                    <a:pt x="287742" y="1285378"/>
                    <a:pt x="0" y="997636"/>
                    <a:pt x="0" y="642689"/>
                  </a:cubicBezTo>
                  <a:close/>
                </a:path>
              </a:pathLst>
            </a:custGeom>
            <a:grpFill/>
            <a:ln>
              <a:solidFill>
                <a:schemeClr val="accent2"/>
              </a:solidFill>
            </a:ln>
          </p:spPr>
          <p:style>
            <a:lnRef idx="1">
              <a:schemeClr val="accent1"/>
            </a:lnRef>
            <a:fillRef idx="3">
              <a:schemeClr val="accent1"/>
            </a:fillRef>
            <a:effectRef idx="2">
              <a:schemeClr val="accent1"/>
            </a:effectRef>
            <a:fontRef idx="minor">
              <a:schemeClr val="lt1"/>
            </a:fontRef>
          </p:style>
          <p:txBody>
            <a:bodyPr spcFirstLastPara="0" vert="horz" wrap="square" lIns="195224" tIns="195224" rIns="195224" bIns="195224" numCol="1" spcCol="1270" anchor="ctr" anchorCtr="0">
              <a:noAutofit/>
            </a:bodyPr>
            <a:lstStyle/>
            <a:p>
              <a:pPr algn="ctr" defTabSz="488950">
                <a:lnSpc>
                  <a:spcPct val="90000"/>
                </a:lnSpc>
                <a:spcAft>
                  <a:spcPct val="35000"/>
                </a:spcAft>
              </a:pPr>
              <a:r>
                <a:rPr lang="en-US" sz="1050" dirty="0" smtClean="0">
                  <a:solidFill>
                    <a:schemeClr val="bg1"/>
                  </a:solidFill>
                  <a:latin typeface="Arial" panose="020B0604020202020204" pitchFamily="34" charset="0"/>
                  <a:cs typeface="Arial" panose="020B0604020202020204" pitchFamily="34" charset="0"/>
                </a:rPr>
                <a:t>Leadership Development</a:t>
              </a:r>
              <a:endParaRPr lang="en-US" sz="1050" dirty="0">
                <a:solidFill>
                  <a:schemeClr val="bg1"/>
                </a:solidFill>
                <a:latin typeface="Arial" panose="020B0604020202020204" pitchFamily="34" charset="0"/>
                <a:cs typeface="Arial" panose="020B0604020202020204" pitchFamily="34" charset="0"/>
              </a:endParaRPr>
            </a:p>
          </p:txBody>
        </p:sp>
        <p:sp>
          <p:nvSpPr>
            <p:cNvPr id="67" name="Freeform 66"/>
            <p:cNvSpPr/>
            <p:nvPr/>
          </p:nvSpPr>
          <p:spPr>
            <a:xfrm>
              <a:off x="3090172" y="4807315"/>
              <a:ext cx="1285378" cy="1285378"/>
            </a:xfrm>
            <a:custGeom>
              <a:avLst/>
              <a:gdLst>
                <a:gd name="connsiteX0" fmla="*/ 0 w 1285378"/>
                <a:gd name="connsiteY0" fmla="*/ 642689 h 1285378"/>
                <a:gd name="connsiteX1" fmla="*/ 642689 w 1285378"/>
                <a:gd name="connsiteY1" fmla="*/ 0 h 1285378"/>
                <a:gd name="connsiteX2" fmla="*/ 1285378 w 1285378"/>
                <a:gd name="connsiteY2" fmla="*/ 642689 h 1285378"/>
                <a:gd name="connsiteX3" fmla="*/ 642689 w 1285378"/>
                <a:gd name="connsiteY3" fmla="*/ 1285378 h 1285378"/>
                <a:gd name="connsiteX4" fmla="*/ 0 w 1285378"/>
                <a:gd name="connsiteY4" fmla="*/ 642689 h 1285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378" h="1285378">
                  <a:moveTo>
                    <a:pt x="0" y="642689"/>
                  </a:moveTo>
                  <a:cubicBezTo>
                    <a:pt x="0" y="287742"/>
                    <a:pt x="287742" y="0"/>
                    <a:pt x="642689" y="0"/>
                  </a:cubicBezTo>
                  <a:cubicBezTo>
                    <a:pt x="997636" y="0"/>
                    <a:pt x="1285378" y="287742"/>
                    <a:pt x="1285378" y="642689"/>
                  </a:cubicBezTo>
                  <a:cubicBezTo>
                    <a:pt x="1285378" y="997636"/>
                    <a:pt x="997636" y="1285378"/>
                    <a:pt x="642689" y="1285378"/>
                  </a:cubicBezTo>
                  <a:cubicBezTo>
                    <a:pt x="287742" y="1285378"/>
                    <a:pt x="0" y="997636"/>
                    <a:pt x="0" y="642689"/>
                  </a:cubicBezTo>
                  <a:close/>
                </a:path>
              </a:pathLst>
            </a:custGeom>
            <a:grpFill/>
            <a:ln>
              <a:solidFill>
                <a:schemeClr val="accent2"/>
              </a:solidFill>
            </a:ln>
          </p:spPr>
          <p:style>
            <a:lnRef idx="1">
              <a:schemeClr val="accent1"/>
            </a:lnRef>
            <a:fillRef idx="3">
              <a:schemeClr val="accent1"/>
            </a:fillRef>
            <a:effectRef idx="2">
              <a:schemeClr val="accent1"/>
            </a:effectRef>
            <a:fontRef idx="minor">
              <a:schemeClr val="lt1"/>
            </a:fontRef>
          </p:style>
          <p:txBody>
            <a:bodyPr spcFirstLastPara="0" vert="horz" wrap="square" lIns="195224" tIns="195224" rIns="195224" bIns="195224" numCol="1" spcCol="1270" anchor="ctr" anchorCtr="0">
              <a:noAutofit/>
            </a:bodyPr>
            <a:lstStyle/>
            <a:p>
              <a:pPr algn="ctr" defTabSz="488950">
                <a:lnSpc>
                  <a:spcPct val="90000"/>
                </a:lnSpc>
                <a:spcAft>
                  <a:spcPct val="35000"/>
                </a:spcAft>
              </a:pPr>
              <a:r>
                <a:rPr lang="en-US" sz="1050" dirty="0" smtClean="0">
                  <a:solidFill>
                    <a:schemeClr val="bg1"/>
                  </a:solidFill>
                  <a:latin typeface="Arial" panose="020B0604020202020204" pitchFamily="34" charset="0"/>
                  <a:cs typeface="Arial" panose="020B0604020202020204" pitchFamily="34" charset="0"/>
                </a:rPr>
                <a:t>High Potentials</a:t>
              </a:r>
              <a:endParaRPr lang="en-US" sz="1050" dirty="0">
                <a:solidFill>
                  <a:schemeClr val="bg1"/>
                </a:solidFill>
                <a:latin typeface="Arial" panose="020B0604020202020204" pitchFamily="34" charset="0"/>
                <a:cs typeface="Arial" panose="020B0604020202020204" pitchFamily="34" charset="0"/>
              </a:endParaRPr>
            </a:p>
          </p:txBody>
        </p:sp>
        <p:sp>
          <p:nvSpPr>
            <p:cNvPr id="68" name="Freeform 67"/>
            <p:cNvSpPr/>
            <p:nvPr/>
          </p:nvSpPr>
          <p:spPr>
            <a:xfrm>
              <a:off x="2047742" y="3500149"/>
              <a:ext cx="1285378" cy="1285378"/>
            </a:xfrm>
            <a:custGeom>
              <a:avLst/>
              <a:gdLst>
                <a:gd name="connsiteX0" fmla="*/ 0 w 1285378"/>
                <a:gd name="connsiteY0" fmla="*/ 642689 h 1285378"/>
                <a:gd name="connsiteX1" fmla="*/ 642689 w 1285378"/>
                <a:gd name="connsiteY1" fmla="*/ 0 h 1285378"/>
                <a:gd name="connsiteX2" fmla="*/ 1285378 w 1285378"/>
                <a:gd name="connsiteY2" fmla="*/ 642689 h 1285378"/>
                <a:gd name="connsiteX3" fmla="*/ 642689 w 1285378"/>
                <a:gd name="connsiteY3" fmla="*/ 1285378 h 1285378"/>
                <a:gd name="connsiteX4" fmla="*/ 0 w 1285378"/>
                <a:gd name="connsiteY4" fmla="*/ 642689 h 1285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378" h="1285378">
                  <a:moveTo>
                    <a:pt x="0" y="642689"/>
                  </a:moveTo>
                  <a:cubicBezTo>
                    <a:pt x="0" y="287742"/>
                    <a:pt x="287742" y="0"/>
                    <a:pt x="642689" y="0"/>
                  </a:cubicBezTo>
                  <a:cubicBezTo>
                    <a:pt x="997636" y="0"/>
                    <a:pt x="1285378" y="287742"/>
                    <a:pt x="1285378" y="642689"/>
                  </a:cubicBezTo>
                  <a:cubicBezTo>
                    <a:pt x="1285378" y="997636"/>
                    <a:pt x="997636" y="1285378"/>
                    <a:pt x="642689" y="1285378"/>
                  </a:cubicBezTo>
                  <a:cubicBezTo>
                    <a:pt x="287742" y="1285378"/>
                    <a:pt x="0" y="997636"/>
                    <a:pt x="0" y="642689"/>
                  </a:cubicBezTo>
                  <a:close/>
                </a:path>
              </a:pathLst>
            </a:custGeom>
            <a:grpFill/>
            <a:ln>
              <a:solidFill>
                <a:schemeClr val="accent2"/>
              </a:solidFill>
            </a:ln>
          </p:spPr>
          <p:style>
            <a:lnRef idx="1">
              <a:schemeClr val="accent1"/>
            </a:lnRef>
            <a:fillRef idx="3">
              <a:schemeClr val="accent1"/>
            </a:fillRef>
            <a:effectRef idx="2">
              <a:schemeClr val="accent1"/>
            </a:effectRef>
            <a:fontRef idx="minor">
              <a:schemeClr val="lt1"/>
            </a:fontRef>
          </p:style>
          <p:txBody>
            <a:bodyPr spcFirstLastPara="0" vert="horz" wrap="square" lIns="195224" tIns="195224" rIns="195224" bIns="195224" numCol="1" spcCol="1270" anchor="ctr" anchorCtr="0">
              <a:noAutofit/>
            </a:bodyPr>
            <a:lstStyle/>
            <a:p>
              <a:pPr algn="ctr" defTabSz="488950">
                <a:lnSpc>
                  <a:spcPct val="90000"/>
                </a:lnSpc>
                <a:spcAft>
                  <a:spcPct val="35000"/>
                </a:spcAft>
              </a:pPr>
              <a:r>
                <a:rPr lang="en-US" sz="1050" dirty="0" smtClean="0">
                  <a:solidFill>
                    <a:schemeClr val="bg1"/>
                  </a:solidFill>
                  <a:latin typeface="Arial" panose="020B0604020202020204" pitchFamily="34" charset="0"/>
                  <a:cs typeface="Arial" panose="020B0604020202020204" pitchFamily="34" charset="0"/>
                </a:rPr>
                <a:t>Succession Management</a:t>
              </a:r>
              <a:endParaRPr lang="en-GB" sz="1050" dirty="0">
                <a:solidFill>
                  <a:schemeClr val="bg1"/>
                </a:solidFill>
                <a:latin typeface="Arial" panose="020B0604020202020204" pitchFamily="34" charset="0"/>
                <a:cs typeface="Arial" panose="020B0604020202020204" pitchFamily="34" charset="0"/>
              </a:endParaRPr>
            </a:p>
          </p:txBody>
        </p:sp>
        <p:sp>
          <p:nvSpPr>
            <p:cNvPr id="69" name="Freeform 68"/>
            <p:cNvSpPr/>
            <p:nvPr/>
          </p:nvSpPr>
          <p:spPr>
            <a:xfrm>
              <a:off x="2419780" y="1870140"/>
              <a:ext cx="1285378" cy="1285378"/>
            </a:xfrm>
            <a:custGeom>
              <a:avLst/>
              <a:gdLst>
                <a:gd name="connsiteX0" fmla="*/ 0 w 1285378"/>
                <a:gd name="connsiteY0" fmla="*/ 642689 h 1285378"/>
                <a:gd name="connsiteX1" fmla="*/ 642689 w 1285378"/>
                <a:gd name="connsiteY1" fmla="*/ 0 h 1285378"/>
                <a:gd name="connsiteX2" fmla="*/ 1285378 w 1285378"/>
                <a:gd name="connsiteY2" fmla="*/ 642689 h 1285378"/>
                <a:gd name="connsiteX3" fmla="*/ 642689 w 1285378"/>
                <a:gd name="connsiteY3" fmla="*/ 1285378 h 1285378"/>
                <a:gd name="connsiteX4" fmla="*/ 0 w 1285378"/>
                <a:gd name="connsiteY4" fmla="*/ 642689 h 1285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378" h="1285378">
                  <a:moveTo>
                    <a:pt x="0" y="642689"/>
                  </a:moveTo>
                  <a:cubicBezTo>
                    <a:pt x="0" y="287742"/>
                    <a:pt x="287742" y="0"/>
                    <a:pt x="642689" y="0"/>
                  </a:cubicBezTo>
                  <a:cubicBezTo>
                    <a:pt x="997636" y="0"/>
                    <a:pt x="1285378" y="287742"/>
                    <a:pt x="1285378" y="642689"/>
                  </a:cubicBezTo>
                  <a:cubicBezTo>
                    <a:pt x="1285378" y="997636"/>
                    <a:pt x="997636" y="1285378"/>
                    <a:pt x="642689" y="1285378"/>
                  </a:cubicBezTo>
                  <a:cubicBezTo>
                    <a:pt x="287742" y="1285378"/>
                    <a:pt x="0" y="997636"/>
                    <a:pt x="0" y="642689"/>
                  </a:cubicBezTo>
                  <a:close/>
                </a:path>
              </a:pathLst>
            </a:custGeom>
            <a:grpFill/>
            <a:ln>
              <a:solidFill>
                <a:schemeClr val="accent2"/>
              </a:solidFill>
            </a:ln>
          </p:spPr>
          <p:style>
            <a:lnRef idx="1">
              <a:schemeClr val="accent1"/>
            </a:lnRef>
            <a:fillRef idx="3">
              <a:schemeClr val="accent1"/>
            </a:fillRef>
            <a:effectRef idx="2">
              <a:schemeClr val="accent1"/>
            </a:effectRef>
            <a:fontRef idx="minor">
              <a:schemeClr val="lt1"/>
            </a:fontRef>
          </p:style>
          <p:txBody>
            <a:bodyPr spcFirstLastPara="0" vert="horz" wrap="square" lIns="195224" tIns="195224" rIns="195224" bIns="195224" numCol="1" spcCol="1270" anchor="ctr" anchorCtr="0">
              <a:noAutofit/>
            </a:bodyPr>
            <a:lstStyle/>
            <a:p>
              <a:pPr algn="ctr" defTabSz="488950">
                <a:lnSpc>
                  <a:spcPct val="90000"/>
                </a:lnSpc>
                <a:spcAft>
                  <a:spcPct val="35000"/>
                </a:spcAft>
              </a:pPr>
              <a:r>
                <a:rPr lang="en-US" sz="1050" dirty="0" smtClean="0">
                  <a:solidFill>
                    <a:schemeClr val="bg1"/>
                  </a:solidFill>
                  <a:latin typeface="Arial" panose="020B0604020202020204" pitchFamily="34" charset="0"/>
                  <a:cs typeface="Arial" panose="020B0604020202020204" pitchFamily="34" charset="0"/>
                </a:rPr>
                <a:t>Metrics</a:t>
              </a:r>
              <a:endParaRPr lang="en-US" sz="105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83431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086" y="2590701"/>
            <a:ext cx="8229600" cy="616744"/>
          </a:xfrm>
        </p:spPr>
        <p:txBody>
          <a:bodyPr/>
          <a:lstStyle/>
          <a:p>
            <a:pPr lvl="0"/>
            <a:r>
              <a:rPr lang="en-US" dirty="0"/>
              <a:t>What Can We Learn About </a:t>
            </a:r>
            <a:r>
              <a:rPr lang="en-US" dirty="0" smtClean="0"/>
              <a:t>Leadership Assessment </a:t>
            </a:r>
            <a:r>
              <a:rPr lang="en-US" dirty="0"/>
              <a:t>from Companies Who Do it Best? </a:t>
            </a:r>
          </a:p>
        </p:txBody>
      </p:sp>
    </p:spTree>
    <p:extLst>
      <p:ext uri="{BB962C8B-B14F-4D97-AF65-F5344CB8AC3E}">
        <p14:creationId xmlns:p14="http://schemas.microsoft.com/office/powerpoint/2010/main" val="851252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Discipline of Assessment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604" y="318885"/>
            <a:ext cx="6072899" cy="4692695"/>
          </a:xfrm>
          <a:prstGeom prst="rect">
            <a:avLst/>
          </a:prstGeom>
        </p:spPr>
      </p:pic>
    </p:spTree>
    <p:extLst>
      <p:ext uri="{BB962C8B-B14F-4D97-AF65-F5344CB8AC3E}">
        <p14:creationId xmlns:p14="http://schemas.microsoft.com/office/powerpoint/2010/main" val="3676012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Aon Hewitt Top Companies for Leaders</a:t>
            </a:r>
            <a:r>
              <a:rPr lang="en-US" baseline="30000" dirty="0"/>
              <a:t>®</a:t>
            </a:r>
            <a:r>
              <a:rPr lang="en-US" dirty="0"/>
              <a:t> Use Assessment to Create a Strong Leadership Pipeline</a:t>
            </a:r>
          </a:p>
        </p:txBody>
      </p:sp>
      <p:graphicFrame>
        <p:nvGraphicFramePr>
          <p:cNvPr id="8" name="Table 7"/>
          <p:cNvGraphicFramePr>
            <a:graphicFrameLocks noGrp="1"/>
          </p:cNvGraphicFramePr>
          <p:nvPr>
            <p:extLst>
              <p:ext uri="{D42A27DB-BD31-4B8C-83A1-F6EECF244321}">
                <p14:modId xmlns:p14="http://schemas.microsoft.com/office/powerpoint/2010/main" val="2737540803"/>
              </p:ext>
            </p:extLst>
          </p:nvPr>
        </p:nvGraphicFramePr>
        <p:xfrm>
          <a:off x="426537" y="918178"/>
          <a:ext cx="8223250" cy="1537931"/>
        </p:xfrm>
        <a:graphic>
          <a:graphicData uri="http://schemas.openxmlformats.org/drawingml/2006/table">
            <a:tbl>
              <a:tblPr firstRow="1" bandRow="1">
                <a:tableStyleId>{5C22544A-7EE6-4342-B048-85BDC9FD1C3A}</a:tableStyleId>
              </a:tblPr>
              <a:tblGrid>
                <a:gridCol w="1432324"/>
                <a:gridCol w="4941655"/>
                <a:gridCol w="1849271"/>
              </a:tblGrid>
              <a:tr h="388620">
                <a:tc>
                  <a:txBody>
                    <a:bodyPr/>
                    <a:lstStyle/>
                    <a:p>
                      <a:pPr algn="l"/>
                      <a:r>
                        <a:rPr lang="en-US" sz="1100" b="1" dirty="0" smtClean="0">
                          <a:solidFill>
                            <a:schemeClr val="tx1"/>
                          </a:solidFill>
                        </a:rPr>
                        <a:t>Top</a:t>
                      </a:r>
                      <a:r>
                        <a:rPr lang="en-US" sz="1100" b="1" baseline="0" dirty="0" smtClean="0">
                          <a:solidFill>
                            <a:schemeClr val="tx1"/>
                          </a:solidFill>
                        </a:rPr>
                        <a:t> companies</a:t>
                      </a:r>
                      <a:endParaRPr lang="en-US" sz="1100" b="1" dirty="0" smtClean="0">
                        <a:solidFill>
                          <a:schemeClr val="tx1"/>
                        </a:solidFill>
                      </a:endParaRPr>
                    </a:p>
                  </a:txBody>
                  <a:tcPr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dirty="0" smtClean="0">
                          <a:solidFill>
                            <a:schemeClr val="tx1"/>
                          </a:solidFill>
                        </a:rPr>
                        <a:t>What they do differently….</a:t>
                      </a:r>
                      <a:endParaRPr lang="en-US" sz="1100" b="1" dirty="0">
                        <a:solidFill>
                          <a:schemeClr val="tx1"/>
                        </a:solidFill>
                      </a:endParaRPr>
                    </a:p>
                  </a:txBody>
                  <a:tcPr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dirty="0" smtClean="0">
                          <a:solidFill>
                            <a:schemeClr val="tx1"/>
                          </a:solidFill>
                        </a:rPr>
                        <a:t>All others</a:t>
                      </a:r>
                      <a:endParaRPr lang="en-US" sz="1100" b="1" dirty="0">
                        <a:solidFill>
                          <a:schemeClr val="tx1"/>
                        </a:solidFill>
                      </a:endParaRPr>
                    </a:p>
                  </a:txBody>
                  <a:tcPr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r>
              <a:tr h="372071">
                <a:tc>
                  <a:txBody>
                    <a:bodyPr/>
                    <a:lstStyle/>
                    <a:p>
                      <a:pPr algn="l"/>
                      <a:r>
                        <a:rPr lang="en-US" sz="1800" b="1" dirty="0" smtClean="0">
                          <a:solidFill>
                            <a:srgbClr val="7AB800"/>
                          </a:solidFill>
                        </a:rPr>
                        <a:t>100%</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9CAC8"/>
                      </a:solid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Have formal strategies for assessing leaders</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9CAC8"/>
                      </a:solid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D4F53"/>
                          </a:solidFill>
                        </a:rPr>
                        <a:t>80%</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9CAC8"/>
                      </a:solid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r>
              <a:tr h="388620">
                <a:tc>
                  <a:txBody>
                    <a:bodyPr/>
                    <a:lstStyle/>
                    <a:p>
                      <a:pPr algn="l"/>
                      <a:r>
                        <a:rPr lang="en-US" sz="1800" b="1" dirty="0" smtClean="0">
                          <a:solidFill>
                            <a:srgbClr val="7AB800"/>
                          </a:solidFill>
                        </a:rPr>
                        <a:t>100%</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9CAC8"/>
                      </a:solid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Use assessment to identify deficiencies in leadership skill sets</a:t>
                      </a:r>
                      <a:endParaRPr lang="en-US" sz="1100" b="0" dirty="0">
                        <a:solidFill>
                          <a:srgbClr val="4D4F53"/>
                        </a:solidFill>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9CAC8"/>
                      </a:solid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rgbClr val="4D4F53"/>
                          </a:solidFill>
                        </a:rPr>
                        <a:t>76%</a:t>
                      </a:r>
                      <a:endParaRPr lang="en-US" sz="1800" b="0" dirty="0">
                        <a:solidFill>
                          <a:srgbClr val="4D4F53"/>
                        </a:solidFill>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9CAC8"/>
                      </a:solid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r>
              <a:tr h="388620">
                <a:tc>
                  <a:txBody>
                    <a:bodyPr/>
                    <a:lstStyle/>
                    <a:p>
                      <a:pPr algn="l"/>
                      <a:r>
                        <a:rPr lang="en-US" sz="1800" b="1" dirty="0" smtClean="0">
                          <a:solidFill>
                            <a:srgbClr val="7AB800"/>
                          </a:solidFill>
                        </a:rPr>
                        <a:t>96%</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9CAC8"/>
                      </a:solid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dirty="0" smtClean="0"/>
                        <a:t>Develop</a:t>
                      </a:r>
                      <a:r>
                        <a:rPr lang="en-US" sz="1100" baseline="0" dirty="0" smtClean="0"/>
                        <a:t> accelerated development plans based on assessment information</a:t>
                      </a:r>
                      <a:endParaRPr lang="en-US" sz="1100" dirty="0"/>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9CAC8"/>
                      </a:solid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dirty="0" smtClean="0">
                          <a:solidFill>
                            <a:srgbClr val="4D4F53"/>
                          </a:solidFill>
                        </a:rPr>
                        <a:t>71%</a:t>
                      </a:r>
                      <a:endParaRPr lang="en-US" sz="1800" dirty="0">
                        <a:solidFill>
                          <a:srgbClr val="4D4F53"/>
                        </a:solidFill>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9CAC8"/>
                      </a:solid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76978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Use of Assessment is Related to Financial results</a:t>
            </a:r>
            <a:endParaRPr lang="en-US" sz="2400" dirty="0"/>
          </a:p>
        </p:txBody>
      </p:sp>
      <p:sp>
        <p:nvSpPr>
          <p:cNvPr id="4" name="TextBox 3"/>
          <p:cNvSpPr txBox="1"/>
          <p:nvPr/>
        </p:nvSpPr>
        <p:spPr>
          <a:xfrm>
            <a:off x="634248" y="1142684"/>
            <a:ext cx="3232727" cy="2862322"/>
          </a:xfrm>
          <a:prstGeom prst="rect">
            <a:avLst/>
          </a:prstGeom>
          <a:solidFill>
            <a:schemeClr val="bg1"/>
          </a:solidFill>
        </p:spPr>
        <p:txBody>
          <a:bodyPr wrap="square" rtlCol="0">
            <a:spAutoFit/>
          </a:bodyPr>
          <a:lstStyle/>
          <a:p>
            <a:r>
              <a:rPr lang="en-US" sz="8000" b="1" dirty="0">
                <a:solidFill>
                  <a:srgbClr val="EEA420"/>
                </a:solidFill>
              </a:rPr>
              <a:t>15%</a:t>
            </a:r>
            <a:endParaRPr lang="en-US" sz="8000" dirty="0">
              <a:solidFill>
                <a:srgbClr val="EEA420"/>
              </a:solidFill>
            </a:endParaRPr>
          </a:p>
          <a:p>
            <a:r>
              <a:rPr lang="en-US" sz="2000" dirty="0"/>
              <a:t>higher relative performance in profitability when assessment conducted at senior management levels </a:t>
            </a:r>
          </a:p>
        </p:txBody>
      </p:sp>
      <p:sp>
        <p:nvSpPr>
          <p:cNvPr id="5" name="TextBox 4"/>
          <p:cNvSpPr txBox="1"/>
          <p:nvPr/>
        </p:nvSpPr>
        <p:spPr>
          <a:xfrm>
            <a:off x="5210158" y="1133806"/>
            <a:ext cx="3232727" cy="2862322"/>
          </a:xfrm>
          <a:prstGeom prst="rect">
            <a:avLst/>
          </a:prstGeom>
          <a:solidFill>
            <a:schemeClr val="bg1"/>
          </a:solidFill>
        </p:spPr>
        <p:txBody>
          <a:bodyPr wrap="square" rtlCol="0">
            <a:spAutoFit/>
          </a:bodyPr>
          <a:lstStyle/>
          <a:p>
            <a:r>
              <a:rPr lang="en-US" sz="8000" b="1" dirty="0" smtClean="0">
                <a:solidFill>
                  <a:srgbClr val="EEA420"/>
                </a:solidFill>
              </a:rPr>
              <a:t>35</a:t>
            </a:r>
            <a:r>
              <a:rPr lang="en-US" sz="8000" b="1" dirty="0">
                <a:solidFill>
                  <a:srgbClr val="EEA420"/>
                </a:solidFill>
              </a:rPr>
              <a:t>%</a:t>
            </a:r>
          </a:p>
          <a:p>
            <a:r>
              <a:rPr lang="en-US" sz="2000" dirty="0"/>
              <a:t>higher relative performance in profitability when assessment conducted at middle management levels</a:t>
            </a:r>
          </a:p>
        </p:txBody>
      </p:sp>
    </p:spTree>
    <p:extLst>
      <p:ext uri="{BB962C8B-B14F-4D97-AF65-F5344CB8AC3E}">
        <p14:creationId xmlns:p14="http://schemas.microsoft.com/office/powerpoint/2010/main" val="1179547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Aon Hewitt Top Companies for Leaders</a:t>
            </a:r>
            <a:r>
              <a:rPr lang="en-US" baseline="30000" dirty="0"/>
              <a:t>®</a:t>
            </a:r>
            <a:r>
              <a:rPr lang="en-US" dirty="0"/>
              <a:t> Incorporate Assessment at Every Leadership Level</a:t>
            </a:r>
          </a:p>
        </p:txBody>
      </p:sp>
      <p:graphicFrame>
        <p:nvGraphicFramePr>
          <p:cNvPr id="7" name="Chart 6"/>
          <p:cNvGraphicFramePr/>
          <p:nvPr>
            <p:extLst>
              <p:ext uri="{D42A27DB-BD31-4B8C-83A1-F6EECF244321}">
                <p14:modId xmlns:p14="http://schemas.microsoft.com/office/powerpoint/2010/main" val="3670384204"/>
              </p:ext>
            </p:extLst>
          </p:nvPr>
        </p:nvGraphicFramePr>
        <p:xfrm>
          <a:off x="765313" y="991428"/>
          <a:ext cx="7813911" cy="351669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1091046"/>
            <a:ext cx="369332" cy="2251957"/>
          </a:xfrm>
          <a:prstGeom prst="rect">
            <a:avLst/>
          </a:prstGeom>
          <a:noFill/>
        </p:spPr>
        <p:txBody>
          <a:bodyPr vert="vert270" wrap="square" rtlCol="0">
            <a:spAutoFit/>
          </a:bodyPr>
          <a:lstStyle/>
          <a:p>
            <a:r>
              <a:rPr lang="en-US" sz="1200" b="1" dirty="0" smtClean="0">
                <a:solidFill>
                  <a:srgbClr val="4D4F53"/>
                </a:solidFill>
              </a:rPr>
              <a:t>Percent of Top Companies</a:t>
            </a:r>
            <a:endParaRPr lang="en-US" sz="1200" b="1" dirty="0">
              <a:solidFill>
                <a:srgbClr val="4D4F53"/>
              </a:solidFill>
            </a:endParaRPr>
          </a:p>
        </p:txBody>
      </p:sp>
      <p:sp>
        <p:nvSpPr>
          <p:cNvPr id="5" name="TextBox 4"/>
          <p:cNvSpPr txBox="1"/>
          <p:nvPr/>
        </p:nvSpPr>
        <p:spPr>
          <a:xfrm>
            <a:off x="4035287" y="4435338"/>
            <a:ext cx="2129986" cy="276999"/>
          </a:xfrm>
          <a:prstGeom prst="rect">
            <a:avLst/>
          </a:prstGeom>
          <a:noFill/>
        </p:spPr>
        <p:txBody>
          <a:bodyPr wrap="square" rtlCol="0">
            <a:spAutoFit/>
          </a:bodyPr>
          <a:lstStyle/>
          <a:p>
            <a:r>
              <a:rPr lang="en-US" sz="1200" b="1" dirty="0" smtClean="0">
                <a:solidFill>
                  <a:srgbClr val="4D4F53"/>
                </a:solidFill>
              </a:rPr>
              <a:t>Assessments Tools</a:t>
            </a:r>
            <a:endParaRPr lang="en-US" sz="1200" b="1" dirty="0">
              <a:solidFill>
                <a:srgbClr val="4D4F53"/>
              </a:solidFill>
            </a:endParaRPr>
          </a:p>
        </p:txBody>
      </p:sp>
    </p:spTree>
    <p:extLst>
      <p:ext uri="{BB962C8B-B14F-4D97-AF65-F5344CB8AC3E}">
        <p14:creationId xmlns:p14="http://schemas.microsoft.com/office/powerpoint/2010/main" val="1386370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Principal #1:  </a:t>
            </a:r>
            <a:br>
              <a:rPr lang="en-US" dirty="0"/>
            </a:br>
            <a:r>
              <a:rPr lang="en-US" dirty="0"/>
              <a:t>Assess Potential to “Make the Curve” at Each Leadership Level </a:t>
            </a:r>
          </a:p>
        </p:txBody>
      </p:sp>
      <p:sp>
        <p:nvSpPr>
          <p:cNvPr id="12" name="Pentagon 11"/>
          <p:cNvSpPr/>
          <p:nvPr/>
        </p:nvSpPr>
        <p:spPr bwMode="auto">
          <a:xfrm rot="21078645">
            <a:off x="2433957" y="3798107"/>
            <a:ext cx="4498160" cy="457200"/>
          </a:xfrm>
          <a:prstGeom prst="homePlate">
            <a:avLst/>
          </a:prstGeom>
          <a:solidFill>
            <a:srgbClr val="7AB8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pitchFamily="108" charset="-128"/>
              </a:rPr>
              <a:t>Manage Self</a:t>
            </a:r>
          </a:p>
        </p:txBody>
      </p:sp>
      <p:sp>
        <p:nvSpPr>
          <p:cNvPr id="13" name="Pentagon 12"/>
          <p:cNvSpPr/>
          <p:nvPr/>
        </p:nvSpPr>
        <p:spPr bwMode="auto">
          <a:xfrm rot="754923" flipH="1">
            <a:off x="1601466" y="3470340"/>
            <a:ext cx="4429318" cy="457409"/>
          </a:xfrm>
          <a:prstGeom prst="homePlate">
            <a:avLst/>
          </a:prstGeom>
          <a:solidFill>
            <a:srgbClr val="80828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pitchFamily="108" charset="-128"/>
              </a:rPr>
              <a:t>First-Level</a:t>
            </a:r>
            <a:r>
              <a:rPr kumimoji="0" lang="en-US" sz="1400" b="1" i="0" u="none" strike="noStrike" cap="none" normalizeH="0" dirty="0" smtClean="0">
                <a:ln>
                  <a:noFill/>
                </a:ln>
                <a:solidFill>
                  <a:schemeClr val="bg1"/>
                </a:solidFill>
                <a:effectLst/>
                <a:latin typeface="Arial" charset="0"/>
                <a:ea typeface="ＭＳ Ｐゴシック" pitchFamily="108" charset="-128"/>
              </a:rPr>
              <a:t> </a:t>
            </a:r>
            <a:r>
              <a:rPr kumimoji="0" lang="en-US" sz="1400" b="1" i="0" u="none" strike="noStrike" cap="none" normalizeH="0" baseline="0" dirty="0" smtClean="0">
                <a:ln>
                  <a:noFill/>
                </a:ln>
                <a:solidFill>
                  <a:schemeClr val="bg1"/>
                </a:solidFill>
                <a:effectLst/>
                <a:latin typeface="Arial" charset="0"/>
                <a:ea typeface="ＭＳ Ｐゴシック" pitchFamily="108" charset="-128"/>
              </a:rPr>
              <a:t>Manager</a:t>
            </a:r>
          </a:p>
        </p:txBody>
      </p:sp>
      <p:sp>
        <p:nvSpPr>
          <p:cNvPr id="14" name="Pentagon 13"/>
          <p:cNvSpPr/>
          <p:nvPr/>
        </p:nvSpPr>
        <p:spPr bwMode="auto">
          <a:xfrm rot="21078645">
            <a:off x="2421430" y="2846342"/>
            <a:ext cx="4498160" cy="457200"/>
          </a:xfrm>
          <a:prstGeom prst="homePlate">
            <a:avLst/>
          </a:prstGeom>
          <a:solidFill>
            <a:srgbClr val="7AB8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pitchFamily="108" charset="-128"/>
              </a:rPr>
              <a:t>Manage</a:t>
            </a:r>
            <a:r>
              <a:rPr kumimoji="0" lang="en-US" sz="1400" b="1" i="0" u="none" strike="noStrike" cap="none" normalizeH="0" dirty="0" smtClean="0">
                <a:ln>
                  <a:noFill/>
                </a:ln>
                <a:solidFill>
                  <a:schemeClr val="bg1"/>
                </a:solidFill>
                <a:effectLst/>
                <a:latin typeface="Arial" charset="0"/>
                <a:ea typeface="ＭＳ Ｐゴシック" pitchFamily="108" charset="-128"/>
              </a:rPr>
              <a:t> </a:t>
            </a:r>
            <a:r>
              <a:rPr kumimoji="0" lang="en-US" sz="1400" b="1" i="0" u="none" strike="noStrike" cap="none" normalizeH="0" baseline="0" dirty="0" smtClean="0">
                <a:ln>
                  <a:noFill/>
                </a:ln>
                <a:solidFill>
                  <a:schemeClr val="bg1"/>
                </a:solidFill>
                <a:effectLst/>
                <a:latin typeface="Arial" charset="0"/>
                <a:ea typeface="ＭＳ Ｐゴシック" pitchFamily="108" charset="-128"/>
              </a:rPr>
              <a:t>Managers</a:t>
            </a:r>
          </a:p>
        </p:txBody>
      </p:sp>
      <p:sp>
        <p:nvSpPr>
          <p:cNvPr id="15" name="Pentagon 14"/>
          <p:cNvSpPr/>
          <p:nvPr/>
        </p:nvSpPr>
        <p:spPr bwMode="auto">
          <a:xfrm rot="754923" flipH="1">
            <a:off x="1613991" y="2371793"/>
            <a:ext cx="4429318" cy="457409"/>
          </a:xfrm>
          <a:prstGeom prst="homePlate">
            <a:avLst/>
          </a:prstGeom>
          <a:solidFill>
            <a:srgbClr val="80828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pitchFamily="108" charset="-128"/>
              </a:rPr>
              <a:t>Functional Manager</a:t>
            </a:r>
          </a:p>
        </p:txBody>
      </p:sp>
      <p:sp>
        <p:nvSpPr>
          <p:cNvPr id="16" name="Pentagon 15"/>
          <p:cNvSpPr/>
          <p:nvPr/>
        </p:nvSpPr>
        <p:spPr bwMode="auto">
          <a:xfrm rot="21078645">
            <a:off x="2433955" y="1948663"/>
            <a:ext cx="4498160" cy="457200"/>
          </a:xfrm>
          <a:prstGeom prst="homePlate">
            <a:avLst/>
          </a:prstGeom>
          <a:solidFill>
            <a:srgbClr val="7AB8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pitchFamily="108" charset="-128"/>
              </a:rPr>
              <a:t>Business Manager</a:t>
            </a:r>
          </a:p>
        </p:txBody>
      </p:sp>
      <p:sp>
        <p:nvSpPr>
          <p:cNvPr id="17" name="Pentagon 16"/>
          <p:cNvSpPr/>
          <p:nvPr/>
        </p:nvSpPr>
        <p:spPr bwMode="auto">
          <a:xfrm rot="754923" flipH="1">
            <a:off x="1613990" y="1313247"/>
            <a:ext cx="4429318" cy="457409"/>
          </a:xfrm>
          <a:prstGeom prst="homePlate">
            <a:avLst/>
          </a:prstGeom>
          <a:solidFill>
            <a:srgbClr val="80828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pitchFamily="108" charset="-128"/>
              </a:rPr>
              <a:t>Group Manager</a:t>
            </a:r>
          </a:p>
        </p:txBody>
      </p:sp>
      <p:sp>
        <p:nvSpPr>
          <p:cNvPr id="18" name="Pentagon 17"/>
          <p:cNvSpPr/>
          <p:nvPr/>
        </p:nvSpPr>
        <p:spPr bwMode="auto">
          <a:xfrm rot="21078645">
            <a:off x="2433954" y="1100231"/>
            <a:ext cx="4498160" cy="457200"/>
          </a:xfrm>
          <a:prstGeom prst="homePlate">
            <a:avLst/>
          </a:prstGeom>
          <a:solidFill>
            <a:srgbClr val="7AB8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pitchFamily="108" charset="-128"/>
              </a:rPr>
              <a:t>Enterprise Manager</a:t>
            </a:r>
          </a:p>
        </p:txBody>
      </p:sp>
      <p:sp>
        <p:nvSpPr>
          <p:cNvPr id="10" name="Curved Right Arrow 9"/>
          <p:cNvSpPr/>
          <p:nvPr/>
        </p:nvSpPr>
        <p:spPr bwMode="auto">
          <a:xfrm flipV="1">
            <a:off x="2637515" y="3694726"/>
            <a:ext cx="401579" cy="360219"/>
          </a:xfrm>
          <a:prstGeom prst="curvedRightArrow">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08" charset="-128"/>
            </a:endParaRPr>
          </a:p>
        </p:txBody>
      </p:sp>
      <p:sp>
        <p:nvSpPr>
          <p:cNvPr id="11" name="TextBox 10"/>
          <p:cNvSpPr txBox="1"/>
          <p:nvPr/>
        </p:nvSpPr>
        <p:spPr>
          <a:xfrm>
            <a:off x="1888617" y="3747169"/>
            <a:ext cx="1073236" cy="307777"/>
          </a:xfrm>
          <a:prstGeom prst="rect">
            <a:avLst/>
          </a:prstGeom>
          <a:noFill/>
        </p:spPr>
        <p:txBody>
          <a:bodyPr wrap="square" rtlCol="0">
            <a:spAutoFit/>
          </a:bodyPr>
          <a:lstStyle/>
          <a:p>
            <a:r>
              <a:rPr lang="en-US" sz="1400" i="1" dirty="0" smtClean="0">
                <a:solidFill>
                  <a:srgbClr val="F0AB00"/>
                </a:solidFill>
              </a:rPr>
              <a:t>Assess</a:t>
            </a:r>
            <a:endParaRPr lang="en-US" sz="1400" i="1" dirty="0">
              <a:solidFill>
                <a:srgbClr val="F0AB00"/>
              </a:solidFill>
            </a:endParaRPr>
          </a:p>
        </p:txBody>
      </p:sp>
    </p:spTree>
    <p:extLst>
      <p:ext uri="{BB962C8B-B14F-4D97-AF65-F5344CB8AC3E}">
        <p14:creationId xmlns:p14="http://schemas.microsoft.com/office/powerpoint/2010/main" val="192623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 #2:  </a:t>
            </a:r>
            <a:br>
              <a:rPr lang="en-US" dirty="0"/>
            </a:br>
            <a:r>
              <a:rPr lang="en-US" dirty="0"/>
              <a:t>Align Assessment Practices with Organizational Strategy and Context</a:t>
            </a:r>
          </a:p>
        </p:txBody>
      </p:sp>
      <p:sp>
        <p:nvSpPr>
          <p:cNvPr id="3" name="Content Placeholder 2"/>
          <p:cNvSpPr>
            <a:spLocks noGrp="1"/>
          </p:cNvSpPr>
          <p:nvPr>
            <p:ph idx="1"/>
          </p:nvPr>
        </p:nvSpPr>
        <p:spPr/>
        <p:txBody>
          <a:bodyPr/>
          <a:lstStyle/>
          <a:p>
            <a:r>
              <a:rPr lang="en-US" dirty="0" smtClean="0"/>
              <a:t>Leadership behavior and styles are differentially effective depending on the situation (Vroom and Jargon, 1980)</a:t>
            </a:r>
          </a:p>
          <a:p>
            <a:r>
              <a:rPr lang="en-US" dirty="0" smtClean="0"/>
              <a:t>Overlooking context is one of the four key reasons that leadership development programs fail (McKinsey, 2014?)</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19559648"/>
              </p:ext>
            </p:extLst>
          </p:nvPr>
        </p:nvGraphicFramePr>
        <p:xfrm>
          <a:off x="613675" y="1887227"/>
          <a:ext cx="8223250" cy="777240"/>
        </p:xfrm>
        <a:graphic>
          <a:graphicData uri="http://schemas.openxmlformats.org/drawingml/2006/table">
            <a:tbl>
              <a:tblPr firstRow="1" bandRow="1">
                <a:tableStyleId>{5C22544A-7EE6-4342-B048-85BDC9FD1C3A}</a:tableStyleId>
              </a:tblPr>
              <a:tblGrid>
                <a:gridCol w="1432324"/>
                <a:gridCol w="4941655"/>
                <a:gridCol w="1849271"/>
              </a:tblGrid>
              <a:tr h="388620">
                <a:tc>
                  <a:txBody>
                    <a:bodyPr/>
                    <a:lstStyle/>
                    <a:p>
                      <a:pPr algn="l"/>
                      <a:r>
                        <a:rPr lang="en-US" sz="1100" b="1" dirty="0" smtClean="0">
                          <a:solidFill>
                            <a:schemeClr val="tx1"/>
                          </a:solidFill>
                        </a:rPr>
                        <a:t>Top</a:t>
                      </a:r>
                      <a:r>
                        <a:rPr lang="en-US" sz="1100" b="1" baseline="0" dirty="0" smtClean="0">
                          <a:solidFill>
                            <a:schemeClr val="tx1"/>
                          </a:solidFill>
                        </a:rPr>
                        <a:t> companies</a:t>
                      </a:r>
                      <a:endParaRPr lang="en-US" sz="1100" b="1" dirty="0" smtClean="0">
                        <a:solidFill>
                          <a:schemeClr val="tx1"/>
                        </a:solidFill>
                      </a:endParaRPr>
                    </a:p>
                  </a:txBody>
                  <a:tcPr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dirty="0" smtClean="0">
                          <a:solidFill>
                            <a:schemeClr val="tx1"/>
                          </a:solidFill>
                        </a:rPr>
                        <a:t>What they do differently….</a:t>
                      </a:r>
                      <a:endParaRPr lang="en-US" sz="1100" b="1" dirty="0">
                        <a:solidFill>
                          <a:schemeClr val="tx1"/>
                        </a:solidFill>
                      </a:endParaRPr>
                    </a:p>
                  </a:txBody>
                  <a:tcPr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100" b="1" dirty="0" smtClean="0">
                          <a:solidFill>
                            <a:schemeClr val="tx1"/>
                          </a:solidFill>
                        </a:rPr>
                        <a:t>All others</a:t>
                      </a:r>
                      <a:endParaRPr lang="en-US" sz="1100" b="1" dirty="0">
                        <a:solidFill>
                          <a:schemeClr val="tx1"/>
                        </a:solidFill>
                      </a:endParaRPr>
                    </a:p>
                  </a:txBody>
                  <a:tcPr marT="34290" marB="3429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r>
              <a:tr h="388620">
                <a:tc>
                  <a:txBody>
                    <a:bodyPr/>
                    <a:lstStyle/>
                    <a:p>
                      <a:pPr algn="l"/>
                      <a:r>
                        <a:rPr lang="en-US" sz="1800" b="1" dirty="0" smtClean="0">
                          <a:solidFill>
                            <a:srgbClr val="7AB800"/>
                          </a:solidFill>
                        </a:rPr>
                        <a:t>88%</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9CAC8"/>
                      </a:solid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Explicitly align assessment practices with organizational strategy</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9CAC8"/>
                      </a:solid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4D4F53"/>
                          </a:solidFill>
                        </a:rPr>
                        <a:t>41%</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C9CAC8"/>
                      </a:solidFill>
                      <a:prstDash val="solid"/>
                      <a:round/>
                      <a:headEnd type="none" w="med" len="med"/>
                      <a:tailEnd type="none" w="med" len="med"/>
                    </a:lnT>
                    <a:lnB w="3175" cap="flat" cmpd="sng" algn="ctr">
                      <a:solidFill>
                        <a:srgbClr val="C9CAC8"/>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47967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Objectives for Today</a:t>
            </a:r>
            <a:endParaRPr lang="en-US" dirty="0"/>
          </a:p>
        </p:txBody>
      </p:sp>
      <p:sp>
        <p:nvSpPr>
          <p:cNvPr id="8" name="Content Placeholder 7"/>
          <p:cNvSpPr>
            <a:spLocks noGrp="1"/>
          </p:cNvSpPr>
          <p:nvPr>
            <p:ph idx="1"/>
          </p:nvPr>
        </p:nvSpPr>
        <p:spPr>
          <a:xfrm>
            <a:off x="370571" y="804012"/>
            <a:ext cx="8116124" cy="3713559"/>
          </a:xfrm>
        </p:spPr>
        <p:txBody>
          <a:bodyPr/>
          <a:lstStyle/>
          <a:p>
            <a:pPr marL="346075" lvl="0" indent="-346075">
              <a:buNone/>
            </a:pPr>
            <a:r>
              <a:rPr lang="en-US" sz="2400" dirty="0" smtClean="0">
                <a:solidFill>
                  <a:srgbClr val="7AB800"/>
                </a:solidFill>
              </a:rPr>
              <a:t>1</a:t>
            </a:r>
            <a:r>
              <a:rPr lang="en-US" sz="1600" dirty="0" smtClean="0">
                <a:solidFill>
                  <a:srgbClr val="7AB800"/>
                </a:solidFill>
              </a:rPr>
              <a:t>	</a:t>
            </a:r>
            <a:r>
              <a:rPr lang="en-US" sz="1600" dirty="0" smtClean="0"/>
              <a:t>What is Aon Hewitt Top Companies for Leaders</a:t>
            </a:r>
            <a:r>
              <a:rPr lang="en-US" sz="1600" baseline="30000" dirty="0"/>
              <a:t> ®</a:t>
            </a:r>
            <a:r>
              <a:rPr lang="en-US" sz="1600" dirty="0" smtClean="0"/>
              <a:t> About?</a:t>
            </a:r>
          </a:p>
          <a:p>
            <a:pPr marL="346075" lvl="0" indent="0">
              <a:buNone/>
            </a:pPr>
            <a:endParaRPr lang="en-US" sz="1600" dirty="0" smtClean="0"/>
          </a:p>
          <a:p>
            <a:pPr marL="346075" lvl="0" indent="-346075">
              <a:buNone/>
            </a:pPr>
            <a:r>
              <a:rPr lang="en-US" sz="2400" dirty="0" smtClean="0">
                <a:solidFill>
                  <a:srgbClr val="7AB800"/>
                </a:solidFill>
                <a:sym typeface="Wingdings"/>
              </a:rPr>
              <a:t>2</a:t>
            </a:r>
            <a:r>
              <a:rPr lang="en-US" sz="1600" dirty="0" smtClean="0">
                <a:solidFill>
                  <a:srgbClr val="7AB800"/>
                </a:solidFill>
                <a:sym typeface="Wingdings"/>
              </a:rPr>
              <a:t>	</a:t>
            </a:r>
            <a:r>
              <a:rPr lang="en-US" sz="1600" dirty="0" smtClean="0"/>
              <a:t>What Differentiates the Top Companies?</a:t>
            </a:r>
          </a:p>
          <a:p>
            <a:pPr marL="346075" lvl="0" indent="0">
              <a:buNone/>
            </a:pPr>
            <a:endParaRPr lang="en-US" sz="1600" dirty="0" smtClean="0"/>
          </a:p>
          <a:p>
            <a:pPr marL="347663" lvl="0" indent="-347663">
              <a:buNone/>
            </a:pPr>
            <a:r>
              <a:rPr lang="en-US" sz="2400" dirty="0" smtClean="0">
                <a:solidFill>
                  <a:srgbClr val="7AB800"/>
                </a:solidFill>
              </a:rPr>
              <a:t>3</a:t>
            </a:r>
            <a:r>
              <a:rPr lang="en-US" sz="2400" b="1" dirty="0" smtClean="0">
                <a:solidFill>
                  <a:srgbClr val="7AB800"/>
                </a:solidFill>
              </a:rPr>
              <a:t>	</a:t>
            </a:r>
            <a:r>
              <a:rPr lang="en-US" sz="1600" dirty="0" smtClean="0"/>
              <a:t>What Can We Learn About Leadership Assessment from Companies Who Do it Best? </a:t>
            </a:r>
          </a:p>
          <a:p>
            <a:pPr marL="0" lvl="0" indent="0">
              <a:buNone/>
            </a:pPr>
            <a:endParaRPr lang="en-US" sz="1600" dirty="0" smtClean="0"/>
          </a:p>
          <a:p>
            <a:pPr marL="346075" indent="-346075">
              <a:buNone/>
            </a:pPr>
            <a:r>
              <a:rPr lang="en-US" sz="2400" dirty="0" smtClean="0">
                <a:solidFill>
                  <a:srgbClr val="92D050"/>
                </a:solidFill>
                <a:sym typeface="Wingdings"/>
              </a:rPr>
              <a:t>4	</a:t>
            </a:r>
            <a:r>
              <a:rPr lang="en-US" sz="1600" dirty="0" smtClean="0"/>
              <a:t>Questions &amp; Wrap-up </a:t>
            </a:r>
          </a:p>
        </p:txBody>
      </p:sp>
    </p:spTree>
    <p:extLst>
      <p:ext uri="{BB962C8B-B14F-4D97-AF65-F5344CB8AC3E}">
        <p14:creationId xmlns:p14="http://schemas.microsoft.com/office/powerpoint/2010/main" val="4062757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 #3:  </a:t>
            </a:r>
            <a:br>
              <a:rPr lang="en-US" dirty="0" smtClean="0"/>
            </a:br>
            <a:r>
              <a:rPr lang="en-US" dirty="0" smtClean="0"/>
              <a:t>Use a Variety of Valid, Objective Assessment Techniques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54571430"/>
              </p:ext>
            </p:extLst>
          </p:nvPr>
        </p:nvGraphicFramePr>
        <p:xfrm>
          <a:off x="874643" y="770506"/>
          <a:ext cx="7371423" cy="321822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545115" y="3923696"/>
            <a:ext cx="2033004" cy="276999"/>
          </a:xfrm>
          <a:prstGeom prst="rect">
            <a:avLst/>
          </a:prstGeom>
          <a:noFill/>
        </p:spPr>
        <p:txBody>
          <a:bodyPr wrap="square" rtlCol="0">
            <a:spAutoFit/>
          </a:bodyPr>
          <a:lstStyle/>
          <a:p>
            <a:r>
              <a:rPr lang="en-US" sz="1200" b="1" dirty="0" smtClean="0">
                <a:solidFill>
                  <a:srgbClr val="4D4F53"/>
                </a:solidFill>
              </a:rPr>
              <a:t>Assessments Tools</a:t>
            </a:r>
            <a:endParaRPr lang="en-US" sz="1200" b="1" dirty="0">
              <a:solidFill>
                <a:srgbClr val="4D4F53"/>
              </a:solidFill>
            </a:endParaRPr>
          </a:p>
        </p:txBody>
      </p:sp>
      <p:sp>
        <p:nvSpPr>
          <p:cNvPr id="6" name="TextBox 5"/>
          <p:cNvSpPr txBox="1"/>
          <p:nvPr/>
        </p:nvSpPr>
        <p:spPr>
          <a:xfrm>
            <a:off x="457200" y="1344491"/>
            <a:ext cx="553998" cy="1486869"/>
          </a:xfrm>
          <a:prstGeom prst="rect">
            <a:avLst/>
          </a:prstGeom>
          <a:noFill/>
        </p:spPr>
        <p:txBody>
          <a:bodyPr vert="vert270" wrap="square" rtlCol="0">
            <a:spAutoFit/>
          </a:bodyPr>
          <a:lstStyle/>
          <a:p>
            <a:r>
              <a:rPr lang="en-US" sz="1200" b="1" dirty="0" smtClean="0">
                <a:solidFill>
                  <a:srgbClr val="4D4F53"/>
                </a:solidFill>
              </a:rPr>
              <a:t>Percent of Companies</a:t>
            </a:r>
            <a:endParaRPr lang="en-US" sz="1200" b="1" dirty="0">
              <a:solidFill>
                <a:srgbClr val="4D4F53"/>
              </a:solidFill>
            </a:endParaRPr>
          </a:p>
        </p:txBody>
      </p:sp>
    </p:spTree>
    <p:extLst>
      <p:ext uri="{BB962C8B-B14F-4D97-AF65-F5344CB8AC3E}">
        <p14:creationId xmlns:p14="http://schemas.microsoft.com/office/powerpoint/2010/main" val="2349066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t>
            </a:r>
            <a:r>
              <a:rPr lang="en-US" dirty="0" smtClean="0"/>
              <a:t>Centers </a:t>
            </a:r>
            <a:r>
              <a:rPr lang="en-US" dirty="0"/>
              <a:t>that Integrate Multiple Techniques are </a:t>
            </a:r>
            <a:br>
              <a:rPr lang="en-US" dirty="0"/>
            </a:br>
            <a:r>
              <a:rPr lang="en-US" dirty="0"/>
              <a:t>Particularly Valid</a:t>
            </a:r>
          </a:p>
        </p:txBody>
      </p:sp>
      <p:sp>
        <p:nvSpPr>
          <p:cNvPr id="7" name="TextBox 6"/>
          <p:cNvSpPr txBox="1"/>
          <p:nvPr/>
        </p:nvSpPr>
        <p:spPr>
          <a:xfrm>
            <a:off x="2477455" y="3971132"/>
            <a:ext cx="5167745" cy="461665"/>
          </a:xfrm>
          <a:prstGeom prst="rect">
            <a:avLst/>
          </a:prstGeom>
          <a:noFill/>
        </p:spPr>
        <p:txBody>
          <a:bodyPr wrap="square" rtlCol="0">
            <a:spAutoFit/>
          </a:bodyPr>
          <a:lstStyle/>
          <a:p>
            <a:pPr algn="ctr"/>
            <a:r>
              <a:rPr lang="en-US" sz="1200" b="1" dirty="0" smtClean="0">
                <a:solidFill>
                  <a:srgbClr val="4D4F53"/>
                </a:solidFill>
              </a:rPr>
              <a:t>Operational Validity Estimates </a:t>
            </a:r>
          </a:p>
          <a:p>
            <a:pPr algn="ctr"/>
            <a:r>
              <a:rPr lang="en-US" sz="1200" b="1" dirty="0" smtClean="0">
                <a:solidFill>
                  <a:srgbClr val="4D4F53"/>
                </a:solidFill>
              </a:rPr>
              <a:t>(Relationship Between Performance and Assessment)</a:t>
            </a:r>
            <a:endParaRPr lang="en-US" sz="1200" b="1" dirty="0">
              <a:solidFill>
                <a:srgbClr val="4D4F53"/>
              </a:solidFill>
            </a:endParaRPr>
          </a:p>
        </p:txBody>
      </p:sp>
      <p:sp>
        <p:nvSpPr>
          <p:cNvPr id="8" name="TextBox 7"/>
          <p:cNvSpPr txBox="1"/>
          <p:nvPr/>
        </p:nvSpPr>
        <p:spPr>
          <a:xfrm>
            <a:off x="275179" y="4542912"/>
            <a:ext cx="6847046" cy="246221"/>
          </a:xfrm>
          <a:prstGeom prst="rect">
            <a:avLst/>
          </a:prstGeom>
          <a:noFill/>
        </p:spPr>
        <p:txBody>
          <a:bodyPr wrap="square" rtlCol="0">
            <a:spAutoFit/>
          </a:bodyPr>
          <a:lstStyle/>
          <a:p>
            <a:r>
              <a:rPr lang="en-US" sz="1000" dirty="0" smtClean="0">
                <a:solidFill>
                  <a:srgbClr val="4D4F53"/>
                </a:solidFill>
              </a:rPr>
              <a:t>* Please note that the validity data comes from a wide range of different empirical, review, and meta-analytic articles.</a:t>
            </a:r>
            <a:endParaRPr lang="en-US" sz="1000" dirty="0">
              <a:solidFill>
                <a:srgbClr val="4D4F53"/>
              </a:solidFill>
            </a:endParaRPr>
          </a:p>
        </p:txBody>
      </p:sp>
      <p:graphicFrame>
        <p:nvGraphicFramePr>
          <p:cNvPr id="9" name="Content Placeholder 3"/>
          <p:cNvGraphicFramePr>
            <a:graphicFrameLocks/>
          </p:cNvGraphicFramePr>
          <p:nvPr>
            <p:extLst>
              <p:ext uri="{D42A27DB-BD31-4B8C-83A1-F6EECF244321}">
                <p14:modId xmlns:p14="http://schemas.microsoft.com/office/powerpoint/2010/main" val="201139534"/>
              </p:ext>
            </p:extLst>
          </p:nvPr>
        </p:nvGraphicFramePr>
        <p:xfrm>
          <a:off x="574748" y="801688"/>
          <a:ext cx="7961243" cy="3169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6808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49077" y="215456"/>
            <a:ext cx="8226425" cy="3905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a:solidFill>
                  <a:srgbClr val="E11B22"/>
                </a:solidFill>
                <a:latin typeface="+mj-lt"/>
                <a:ea typeface="+mj-ea"/>
                <a:cs typeface="+mj-cs"/>
              </a:defRPr>
            </a:lvl1pPr>
            <a:lvl2pPr algn="l" rtl="0" eaLnBrk="1" fontAlgn="base" hangingPunct="1">
              <a:spcBef>
                <a:spcPct val="0"/>
              </a:spcBef>
              <a:spcAft>
                <a:spcPct val="0"/>
              </a:spcAft>
              <a:defRPr sz="2000">
                <a:solidFill>
                  <a:srgbClr val="E11B22"/>
                </a:solidFill>
                <a:latin typeface="Arial" charset="0"/>
                <a:ea typeface="ＭＳ Ｐゴシック" pitchFamily="108" charset="-128"/>
              </a:defRPr>
            </a:lvl2pPr>
            <a:lvl3pPr algn="l" rtl="0" eaLnBrk="1" fontAlgn="base" hangingPunct="1">
              <a:spcBef>
                <a:spcPct val="0"/>
              </a:spcBef>
              <a:spcAft>
                <a:spcPct val="0"/>
              </a:spcAft>
              <a:defRPr sz="2000">
                <a:solidFill>
                  <a:srgbClr val="E11B22"/>
                </a:solidFill>
                <a:latin typeface="Arial" charset="0"/>
                <a:ea typeface="ＭＳ Ｐゴシック" pitchFamily="108" charset="-128"/>
              </a:defRPr>
            </a:lvl3pPr>
            <a:lvl4pPr algn="l" rtl="0" eaLnBrk="1" fontAlgn="base" hangingPunct="1">
              <a:spcBef>
                <a:spcPct val="0"/>
              </a:spcBef>
              <a:spcAft>
                <a:spcPct val="0"/>
              </a:spcAft>
              <a:defRPr sz="2000">
                <a:solidFill>
                  <a:srgbClr val="E11B22"/>
                </a:solidFill>
                <a:latin typeface="Arial" charset="0"/>
                <a:ea typeface="ＭＳ Ｐゴシック" pitchFamily="108" charset="-128"/>
              </a:defRPr>
            </a:lvl4pPr>
            <a:lvl5pPr algn="l" rtl="0" eaLnBrk="1" fontAlgn="base" hangingPunct="1">
              <a:spcBef>
                <a:spcPct val="0"/>
              </a:spcBef>
              <a:spcAft>
                <a:spcPct val="0"/>
              </a:spcAft>
              <a:defRPr sz="2000">
                <a:solidFill>
                  <a:srgbClr val="E11B22"/>
                </a:solidFill>
                <a:latin typeface="Arial" charset="0"/>
                <a:ea typeface="ＭＳ Ｐゴシック" pitchFamily="108" charset="-128"/>
              </a:defRPr>
            </a:lvl5pPr>
            <a:lvl6pPr marL="457200" algn="l" rtl="0" eaLnBrk="1" fontAlgn="base" hangingPunct="1">
              <a:spcBef>
                <a:spcPct val="0"/>
              </a:spcBef>
              <a:spcAft>
                <a:spcPct val="0"/>
              </a:spcAft>
              <a:defRPr sz="2000">
                <a:solidFill>
                  <a:srgbClr val="E11B22"/>
                </a:solidFill>
                <a:latin typeface="Arial" charset="0"/>
                <a:ea typeface="ＭＳ Ｐゴシック" pitchFamily="108" charset="-128"/>
              </a:defRPr>
            </a:lvl6pPr>
            <a:lvl7pPr marL="914400" algn="l" rtl="0" eaLnBrk="1" fontAlgn="base" hangingPunct="1">
              <a:spcBef>
                <a:spcPct val="0"/>
              </a:spcBef>
              <a:spcAft>
                <a:spcPct val="0"/>
              </a:spcAft>
              <a:defRPr sz="2000">
                <a:solidFill>
                  <a:srgbClr val="E11B22"/>
                </a:solidFill>
                <a:latin typeface="Arial" charset="0"/>
                <a:ea typeface="ＭＳ Ｐゴシック" pitchFamily="108" charset="-128"/>
              </a:defRPr>
            </a:lvl7pPr>
            <a:lvl8pPr marL="1371600" algn="l" rtl="0" eaLnBrk="1" fontAlgn="base" hangingPunct="1">
              <a:spcBef>
                <a:spcPct val="0"/>
              </a:spcBef>
              <a:spcAft>
                <a:spcPct val="0"/>
              </a:spcAft>
              <a:defRPr sz="2000">
                <a:solidFill>
                  <a:srgbClr val="E11B22"/>
                </a:solidFill>
                <a:latin typeface="Arial" charset="0"/>
                <a:ea typeface="ＭＳ Ｐゴシック" pitchFamily="108" charset="-128"/>
              </a:defRPr>
            </a:lvl8pPr>
            <a:lvl9pPr marL="1828800" algn="l" rtl="0" eaLnBrk="1" fontAlgn="base" hangingPunct="1">
              <a:spcBef>
                <a:spcPct val="0"/>
              </a:spcBef>
              <a:spcAft>
                <a:spcPct val="0"/>
              </a:spcAft>
              <a:defRPr sz="2000">
                <a:solidFill>
                  <a:srgbClr val="E11B22"/>
                </a:solidFill>
                <a:latin typeface="Arial" charset="0"/>
                <a:ea typeface="ＭＳ Ｐゴシック" pitchFamily="108" charset="-128"/>
              </a:defRPr>
            </a:lvl9pPr>
          </a:lstStyle>
          <a:p>
            <a:r>
              <a:rPr lang="en-US" dirty="0"/>
              <a:t>Guiding Principle #4:</a:t>
            </a:r>
            <a:br>
              <a:rPr lang="en-US" dirty="0"/>
            </a:br>
            <a:r>
              <a:rPr lang="en-US" dirty="0"/>
              <a:t>Integrate Assessments Across Talent Practices</a:t>
            </a:r>
          </a:p>
        </p:txBody>
      </p:sp>
      <p:graphicFrame>
        <p:nvGraphicFramePr>
          <p:cNvPr id="6" name="Chart 5"/>
          <p:cNvGraphicFramePr/>
          <p:nvPr>
            <p:extLst>
              <p:ext uri="{D42A27DB-BD31-4B8C-83A1-F6EECF244321}">
                <p14:modId xmlns:p14="http://schemas.microsoft.com/office/powerpoint/2010/main" val="2809531782"/>
              </p:ext>
            </p:extLst>
          </p:nvPr>
        </p:nvGraphicFramePr>
        <p:xfrm>
          <a:off x="1013792" y="772641"/>
          <a:ext cx="7578997" cy="36004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1540439"/>
            <a:ext cx="553998" cy="1486869"/>
          </a:xfrm>
          <a:prstGeom prst="rect">
            <a:avLst/>
          </a:prstGeom>
          <a:noFill/>
        </p:spPr>
        <p:txBody>
          <a:bodyPr vert="vert270" wrap="square" rtlCol="0">
            <a:spAutoFit/>
          </a:bodyPr>
          <a:lstStyle/>
          <a:p>
            <a:r>
              <a:rPr lang="en-US" sz="1200" b="1" dirty="0" smtClean="0">
                <a:solidFill>
                  <a:srgbClr val="4D4F53"/>
                </a:solidFill>
              </a:rPr>
              <a:t>Percent of Companies</a:t>
            </a:r>
            <a:endParaRPr lang="en-US" sz="1200" b="1" dirty="0">
              <a:solidFill>
                <a:srgbClr val="4D4F53"/>
              </a:solidFill>
            </a:endParaRPr>
          </a:p>
        </p:txBody>
      </p:sp>
      <p:sp>
        <p:nvSpPr>
          <p:cNvPr id="2" name="TextBox 1"/>
          <p:cNvSpPr txBox="1"/>
          <p:nvPr/>
        </p:nvSpPr>
        <p:spPr>
          <a:xfrm>
            <a:off x="3523264" y="4149460"/>
            <a:ext cx="2087218" cy="276999"/>
          </a:xfrm>
          <a:prstGeom prst="rect">
            <a:avLst/>
          </a:prstGeom>
          <a:noFill/>
        </p:spPr>
        <p:txBody>
          <a:bodyPr wrap="square" rtlCol="0">
            <a:spAutoFit/>
          </a:bodyPr>
          <a:lstStyle/>
          <a:p>
            <a:r>
              <a:rPr lang="en-US" sz="1200" b="1" dirty="0" smtClean="0">
                <a:solidFill>
                  <a:srgbClr val="4D4F53"/>
                </a:solidFill>
              </a:rPr>
              <a:t>Types of Talent Practices</a:t>
            </a:r>
            <a:endParaRPr lang="en-US" sz="1200" b="1" dirty="0">
              <a:solidFill>
                <a:srgbClr val="4D4F53"/>
              </a:solidFill>
            </a:endParaRPr>
          </a:p>
        </p:txBody>
      </p:sp>
    </p:spTree>
    <p:extLst>
      <p:ext uri="{BB962C8B-B14F-4D97-AF65-F5344CB8AC3E}">
        <p14:creationId xmlns:p14="http://schemas.microsoft.com/office/powerpoint/2010/main" val="3581993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823" y="218991"/>
            <a:ext cx="8229600" cy="390525"/>
          </a:xfrm>
        </p:spPr>
        <p:txBody>
          <a:bodyPr/>
          <a:lstStyle/>
          <a:p>
            <a:r>
              <a:rPr lang="en-US" dirty="0"/>
              <a:t>Competencies Provides a Common Denominator</a:t>
            </a:r>
          </a:p>
        </p:txBody>
      </p:sp>
      <p:graphicFrame>
        <p:nvGraphicFramePr>
          <p:cNvPr id="6" name="Chart 5"/>
          <p:cNvGraphicFramePr/>
          <p:nvPr>
            <p:extLst>
              <p:ext uri="{D42A27DB-BD31-4B8C-83A1-F6EECF244321}">
                <p14:modId xmlns:p14="http://schemas.microsoft.com/office/powerpoint/2010/main" val="1924615369"/>
              </p:ext>
            </p:extLst>
          </p:nvPr>
        </p:nvGraphicFramePr>
        <p:xfrm>
          <a:off x="912049" y="772641"/>
          <a:ext cx="7754276" cy="34347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594855" y="4101720"/>
            <a:ext cx="1945056" cy="276999"/>
          </a:xfrm>
          <a:prstGeom prst="rect">
            <a:avLst/>
          </a:prstGeom>
          <a:noFill/>
        </p:spPr>
        <p:txBody>
          <a:bodyPr wrap="square" rtlCol="0">
            <a:spAutoFit/>
          </a:bodyPr>
          <a:lstStyle/>
          <a:p>
            <a:r>
              <a:rPr lang="en-US" sz="1200" b="1" dirty="0" smtClean="0">
                <a:solidFill>
                  <a:srgbClr val="4D4F53"/>
                </a:solidFill>
              </a:rPr>
              <a:t>Assessments Tools</a:t>
            </a:r>
            <a:endParaRPr lang="en-US" sz="1200" b="1" dirty="0">
              <a:solidFill>
                <a:srgbClr val="4D4F53"/>
              </a:solidFill>
            </a:endParaRPr>
          </a:p>
        </p:txBody>
      </p:sp>
      <p:sp>
        <p:nvSpPr>
          <p:cNvPr id="11" name="TextBox 10"/>
          <p:cNvSpPr txBox="1"/>
          <p:nvPr/>
        </p:nvSpPr>
        <p:spPr>
          <a:xfrm>
            <a:off x="457200" y="1107861"/>
            <a:ext cx="553998" cy="1919447"/>
          </a:xfrm>
          <a:prstGeom prst="rect">
            <a:avLst/>
          </a:prstGeom>
          <a:noFill/>
        </p:spPr>
        <p:txBody>
          <a:bodyPr vert="vert270" wrap="square" rtlCol="0">
            <a:spAutoFit/>
          </a:bodyPr>
          <a:lstStyle/>
          <a:p>
            <a:r>
              <a:rPr lang="en-US" sz="1200" b="1" dirty="0" smtClean="0">
                <a:solidFill>
                  <a:srgbClr val="4D4F53"/>
                </a:solidFill>
              </a:rPr>
              <a:t>Percent of Top Companies</a:t>
            </a:r>
            <a:endParaRPr lang="en-US" sz="1200" b="1" dirty="0">
              <a:solidFill>
                <a:srgbClr val="4D4F53"/>
              </a:solidFill>
            </a:endParaRPr>
          </a:p>
        </p:txBody>
      </p:sp>
    </p:spTree>
    <p:extLst>
      <p:ext uri="{BB962C8B-B14F-4D97-AF65-F5344CB8AC3E}">
        <p14:creationId xmlns:p14="http://schemas.microsoft.com/office/powerpoint/2010/main" val="2057436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Principle #5:</a:t>
            </a:r>
            <a:br>
              <a:rPr lang="en-US" dirty="0"/>
            </a:br>
            <a:r>
              <a:rPr lang="en-US" dirty="0"/>
              <a:t>Aim to Make Assessments and Engaging </a:t>
            </a:r>
          </a:p>
        </p:txBody>
      </p:sp>
      <p:sp>
        <p:nvSpPr>
          <p:cNvPr id="11" name="Content Placeholder 2"/>
          <p:cNvSpPr>
            <a:spLocks noGrp="1"/>
          </p:cNvSpPr>
          <p:nvPr>
            <p:ph idx="1"/>
          </p:nvPr>
        </p:nvSpPr>
        <p:spPr>
          <a:xfrm>
            <a:off x="4312047" y="1249124"/>
            <a:ext cx="3884004" cy="2716808"/>
          </a:xfrm>
        </p:spPr>
        <p:txBody>
          <a:bodyPr/>
          <a:lstStyle/>
          <a:p>
            <a:pPr>
              <a:spcBef>
                <a:spcPts val="0"/>
              </a:spcBef>
              <a:spcAft>
                <a:spcPts val="1800"/>
              </a:spcAft>
            </a:pPr>
            <a:r>
              <a:rPr lang="en-US" sz="2000" dirty="0" smtClean="0"/>
              <a:t>Reflect the values and culture of the organization</a:t>
            </a:r>
          </a:p>
          <a:p>
            <a:pPr>
              <a:spcBef>
                <a:spcPts val="0"/>
              </a:spcBef>
              <a:spcAft>
                <a:spcPts val="1800"/>
              </a:spcAft>
            </a:pPr>
            <a:r>
              <a:rPr lang="en-US" sz="2000" dirty="0" smtClean="0"/>
              <a:t>Viewed as fair and impartial</a:t>
            </a:r>
          </a:p>
          <a:p>
            <a:pPr>
              <a:spcBef>
                <a:spcPts val="0"/>
              </a:spcBef>
              <a:spcAft>
                <a:spcPts val="1800"/>
              </a:spcAft>
            </a:pPr>
            <a:r>
              <a:rPr lang="en-US" sz="2000" dirty="0" smtClean="0"/>
              <a:t>Clearly related to the work of leadership (“high-fidelity”)</a:t>
            </a:r>
          </a:p>
          <a:p>
            <a:pPr>
              <a:spcBef>
                <a:spcPts val="0"/>
              </a:spcBef>
              <a:spcAft>
                <a:spcPts val="1800"/>
              </a:spcAft>
            </a:pPr>
            <a:r>
              <a:rPr lang="en-US" sz="2000" dirty="0" smtClean="0"/>
              <a:t>Entertaining and engaging </a:t>
            </a:r>
          </a:p>
        </p:txBody>
      </p:sp>
      <p:pic>
        <p:nvPicPr>
          <p:cNvPr id="12" name="Picture 11" descr="prince5-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718" y="1028364"/>
            <a:ext cx="3590544" cy="3168396"/>
          </a:xfrm>
          <a:prstGeom prst="rect">
            <a:avLst/>
          </a:prstGeom>
        </p:spPr>
      </p:pic>
    </p:spTree>
    <p:extLst>
      <p:ext uri="{BB962C8B-B14F-4D97-AF65-F5344CB8AC3E}">
        <p14:creationId xmlns:p14="http://schemas.microsoft.com/office/powerpoint/2010/main" val="856121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0270" y="893298"/>
            <a:ext cx="2279790" cy="338554"/>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algn="ctr" eaLnBrk="0" hangingPunct="0">
              <a:defRPr/>
            </a:pPr>
            <a:r>
              <a:rPr lang="en-US" sz="1600" dirty="0" smtClean="0"/>
              <a:t>Simulation Home </a:t>
            </a:r>
            <a:r>
              <a:rPr lang="en-US" sz="1600" dirty="0"/>
              <a:t>Page</a:t>
            </a:r>
          </a:p>
        </p:txBody>
      </p:sp>
      <p:sp>
        <p:nvSpPr>
          <p:cNvPr id="10" name="TextBox 9"/>
          <p:cNvSpPr txBox="1"/>
          <p:nvPr/>
        </p:nvSpPr>
        <p:spPr>
          <a:xfrm>
            <a:off x="5375507" y="893298"/>
            <a:ext cx="2451312" cy="338554"/>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algn="ctr" eaLnBrk="0" hangingPunct="0">
              <a:defRPr/>
            </a:pPr>
            <a:r>
              <a:rPr lang="en-US" sz="1600" dirty="0" smtClean="0"/>
              <a:t>Simulation Content </a:t>
            </a:r>
            <a:r>
              <a:rPr lang="en-US" sz="1600" dirty="0"/>
              <a:t>Page</a:t>
            </a:r>
          </a:p>
        </p:txBody>
      </p:sp>
      <p:pic>
        <p:nvPicPr>
          <p:cNvPr id="81925" name="Picture 8"/>
          <p:cNvPicPr preferRelativeResize="0">
            <a:picLocks noChangeArrowheads="1"/>
          </p:cNvPicPr>
          <p:nvPr/>
        </p:nvPicPr>
        <p:blipFill>
          <a:blip r:embed="rId2">
            <a:extLst>
              <a:ext uri="{28A0092B-C50C-407E-A947-70E740481C1C}">
                <a14:useLocalDpi xmlns:a14="http://schemas.microsoft.com/office/drawing/2010/main" val="0"/>
              </a:ext>
            </a:extLst>
          </a:blip>
          <a:srcRect l="15692" t="5170" r="17500"/>
          <a:stretch>
            <a:fillRect/>
          </a:stretch>
        </p:blipFill>
        <p:spPr bwMode="auto">
          <a:xfrm>
            <a:off x="396658" y="1357985"/>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10"/>
          <p:cNvPicPr preferRelativeResize="0">
            <a:picLocks noChangeArrowheads="1"/>
          </p:cNvPicPr>
          <p:nvPr/>
        </p:nvPicPr>
        <p:blipFill>
          <a:blip r:embed="rId3">
            <a:extLst>
              <a:ext uri="{28A0092B-C50C-407E-A947-70E740481C1C}">
                <a14:useLocalDpi xmlns:a14="http://schemas.microsoft.com/office/drawing/2010/main" val="0"/>
              </a:ext>
            </a:extLst>
          </a:blip>
          <a:srcRect l="15411" t="5000" r="17873"/>
          <a:stretch>
            <a:fillRect/>
          </a:stretch>
        </p:blipFill>
        <p:spPr bwMode="auto">
          <a:xfrm>
            <a:off x="4643889" y="1357985"/>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64319"/>
            <a:ext cx="8316686" cy="390525"/>
          </a:xfrm>
          <a:prstGeom prst="rect">
            <a:avLst/>
          </a:prstGeom>
        </p:spPr>
        <p:txBody>
          <a:bodyPr/>
          <a:lstStyle>
            <a:lvl1pPr algn="l" rtl="0" eaLnBrk="0" fontAlgn="base" hangingPunct="0">
              <a:spcBef>
                <a:spcPct val="0"/>
              </a:spcBef>
              <a:spcAft>
                <a:spcPct val="0"/>
              </a:spcAft>
              <a:defRPr>
                <a:solidFill>
                  <a:srgbClr val="E11B22"/>
                </a:solidFill>
                <a:latin typeface="+mj-lt"/>
                <a:ea typeface="+mj-ea"/>
                <a:cs typeface="+mj-cs"/>
              </a:defRPr>
            </a:lvl1pPr>
            <a:lvl2pPr algn="l" rtl="0" eaLnBrk="0" fontAlgn="base" hangingPunct="0">
              <a:spcBef>
                <a:spcPct val="0"/>
              </a:spcBef>
              <a:spcAft>
                <a:spcPct val="0"/>
              </a:spcAft>
              <a:defRPr>
                <a:solidFill>
                  <a:srgbClr val="E11B22"/>
                </a:solidFill>
                <a:latin typeface="Arial" pitchFamily="34" charset="0"/>
                <a:ea typeface="ＭＳ Ｐゴシック"/>
                <a:cs typeface="ＭＳ Ｐゴシック"/>
              </a:defRPr>
            </a:lvl2pPr>
            <a:lvl3pPr algn="l" rtl="0" eaLnBrk="0" fontAlgn="base" hangingPunct="0">
              <a:spcBef>
                <a:spcPct val="0"/>
              </a:spcBef>
              <a:spcAft>
                <a:spcPct val="0"/>
              </a:spcAft>
              <a:defRPr>
                <a:solidFill>
                  <a:srgbClr val="E11B22"/>
                </a:solidFill>
                <a:latin typeface="Arial" pitchFamily="34" charset="0"/>
                <a:ea typeface="ＭＳ Ｐゴシック"/>
                <a:cs typeface="ＭＳ Ｐゴシック"/>
              </a:defRPr>
            </a:lvl3pPr>
            <a:lvl4pPr algn="l" rtl="0" eaLnBrk="0" fontAlgn="base" hangingPunct="0">
              <a:spcBef>
                <a:spcPct val="0"/>
              </a:spcBef>
              <a:spcAft>
                <a:spcPct val="0"/>
              </a:spcAft>
              <a:defRPr>
                <a:solidFill>
                  <a:srgbClr val="E11B22"/>
                </a:solidFill>
                <a:latin typeface="Arial" pitchFamily="34" charset="0"/>
                <a:ea typeface="ＭＳ Ｐゴシック"/>
                <a:cs typeface="ＭＳ Ｐゴシック"/>
              </a:defRPr>
            </a:lvl4pPr>
            <a:lvl5pPr algn="l" rtl="0" eaLnBrk="0" fontAlgn="base" hangingPunct="0">
              <a:spcBef>
                <a:spcPct val="0"/>
              </a:spcBef>
              <a:spcAft>
                <a:spcPct val="0"/>
              </a:spcAft>
              <a:defRPr>
                <a:solidFill>
                  <a:srgbClr val="E11B22"/>
                </a:solidFill>
                <a:latin typeface="Arial" pitchFamily="34" charset="0"/>
                <a:ea typeface="ＭＳ Ｐゴシック"/>
                <a:cs typeface="ＭＳ Ｐゴシック"/>
              </a:defRPr>
            </a:lvl5pPr>
            <a:lvl6pPr marL="457200" algn="l" rtl="0" fontAlgn="base">
              <a:spcBef>
                <a:spcPct val="0"/>
              </a:spcBef>
              <a:spcAft>
                <a:spcPct val="0"/>
              </a:spcAft>
              <a:defRPr sz="3000">
                <a:solidFill>
                  <a:srgbClr val="E11B22"/>
                </a:solidFill>
                <a:latin typeface="Arial" pitchFamily="34" charset="0"/>
                <a:ea typeface="ＭＳ Ｐゴシック"/>
                <a:cs typeface="ＭＳ Ｐゴシック"/>
              </a:defRPr>
            </a:lvl6pPr>
            <a:lvl7pPr marL="914400" algn="l" rtl="0" fontAlgn="base">
              <a:spcBef>
                <a:spcPct val="0"/>
              </a:spcBef>
              <a:spcAft>
                <a:spcPct val="0"/>
              </a:spcAft>
              <a:defRPr sz="3000">
                <a:solidFill>
                  <a:srgbClr val="E11B22"/>
                </a:solidFill>
                <a:latin typeface="Arial" pitchFamily="34" charset="0"/>
                <a:ea typeface="ＭＳ Ｐゴシック"/>
                <a:cs typeface="ＭＳ Ｐゴシック"/>
              </a:defRPr>
            </a:lvl7pPr>
            <a:lvl8pPr marL="1371600" algn="l" rtl="0" fontAlgn="base">
              <a:spcBef>
                <a:spcPct val="0"/>
              </a:spcBef>
              <a:spcAft>
                <a:spcPct val="0"/>
              </a:spcAft>
              <a:defRPr sz="3000">
                <a:solidFill>
                  <a:srgbClr val="E11B22"/>
                </a:solidFill>
                <a:latin typeface="Arial" pitchFamily="34" charset="0"/>
                <a:ea typeface="ＭＳ Ｐゴシック"/>
                <a:cs typeface="ＭＳ Ｐゴシック"/>
              </a:defRPr>
            </a:lvl8pPr>
            <a:lvl9pPr marL="1828800" algn="l" rtl="0" fontAlgn="base">
              <a:spcBef>
                <a:spcPct val="0"/>
              </a:spcBef>
              <a:spcAft>
                <a:spcPct val="0"/>
              </a:spcAft>
              <a:defRPr sz="3000">
                <a:solidFill>
                  <a:srgbClr val="E11B22"/>
                </a:solidFill>
                <a:latin typeface="Arial" pitchFamily="34" charset="0"/>
                <a:ea typeface="ＭＳ Ｐゴシック"/>
                <a:cs typeface="ＭＳ Ｐゴシック"/>
              </a:defRPr>
            </a:lvl9pPr>
          </a:lstStyle>
          <a:p>
            <a:pPr>
              <a:defRPr/>
            </a:pPr>
            <a:r>
              <a:rPr lang="en-US" altLang="en-US" sz="1800" kern="0" dirty="0" smtClean="0"/>
              <a:t>An Example of a High-Fidelity  Business Simulation</a:t>
            </a:r>
          </a:p>
        </p:txBody>
      </p:sp>
    </p:spTree>
    <p:extLst>
      <p:ext uri="{BB962C8B-B14F-4D97-AF65-F5344CB8AC3E}">
        <p14:creationId xmlns:p14="http://schemas.microsoft.com/office/powerpoint/2010/main" val="3192699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defRPr/>
            </a:pPr>
            <a:r>
              <a:rPr lang="en-US" altLang="en-US" dirty="0"/>
              <a:t>An Example of a High-Fidelity  Business </a:t>
            </a:r>
            <a:r>
              <a:rPr lang="en-US" altLang="en-US" dirty="0" smtClean="0"/>
              <a:t>Simulation </a:t>
            </a:r>
            <a:endParaRPr lang="en-US" altLang="en-US" dirty="0"/>
          </a:p>
        </p:txBody>
      </p:sp>
      <p:pic>
        <p:nvPicPr>
          <p:cNvPr id="849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77" y="799928"/>
            <a:ext cx="7510689" cy="35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996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 #6:</a:t>
            </a:r>
            <a:br>
              <a:rPr lang="en-US" dirty="0" smtClean="0"/>
            </a:br>
            <a:r>
              <a:rPr lang="en-US" dirty="0" smtClean="0"/>
              <a:t>Ensure Assessment Processes are Practical and Sustainable</a:t>
            </a:r>
            <a:endParaRPr lang="en-US" dirty="0"/>
          </a:p>
        </p:txBody>
      </p:sp>
      <p:sp>
        <p:nvSpPr>
          <p:cNvPr id="7" name="Content Placeholder 2"/>
          <p:cNvSpPr>
            <a:spLocks noGrp="1"/>
          </p:cNvSpPr>
          <p:nvPr>
            <p:ph idx="1"/>
          </p:nvPr>
        </p:nvSpPr>
        <p:spPr>
          <a:xfrm>
            <a:off x="377297" y="849960"/>
            <a:ext cx="5667321" cy="3349247"/>
          </a:xfrm>
        </p:spPr>
        <p:txBody>
          <a:bodyPr/>
          <a:lstStyle/>
          <a:p>
            <a:pPr>
              <a:spcBef>
                <a:spcPts val="0"/>
              </a:spcBef>
              <a:spcAft>
                <a:spcPts val="1000"/>
              </a:spcAft>
            </a:pPr>
            <a:r>
              <a:rPr lang="en-US" sz="1600" dirty="0" smtClean="0"/>
              <a:t>Can the assessment process be tailored?</a:t>
            </a:r>
          </a:p>
          <a:p>
            <a:pPr>
              <a:spcBef>
                <a:spcPts val="0"/>
              </a:spcBef>
              <a:spcAft>
                <a:spcPts val="1000"/>
              </a:spcAft>
            </a:pPr>
            <a:r>
              <a:rPr lang="en-US" sz="1600" dirty="0" smtClean="0"/>
              <a:t>Will the process be scalable?</a:t>
            </a:r>
          </a:p>
          <a:p>
            <a:pPr>
              <a:spcBef>
                <a:spcPts val="0"/>
              </a:spcBef>
              <a:spcAft>
                <a:spcPts val="1000"/>
              </a:spcAft>
            </a:pPr>
            <a:r>
              <a:rPr lang="en-US" sz="1600" dirty="0" smtClean="0"/>
              <a:t>Can assessments be implemented virtually?</a:t>
            </a:r>
          </a:p>
          <a:p>
            <a:pPr>
              <a:spcBef>
                <a:spcPts val="0"/>
              </a:spcBef>
              <a:spcAft>
                <a:spcPts val="1000"/>
              </a:spcAft>
            </a:pPr>
            <a:r>
              <a:rPr lang="en-US" sz="1600" dirty="0" smtClean="0"/>
              <a:t>Are administrative processes efficient?</a:t>
            </a:r>
          </a:p>
          <a:p>
            <a:pPr>
              <a:spcBef>
                <a:spcPts val="0"/>
              </a:spcBef>
              <a:spcAft>
                <a:spcPts val="1000"/>
              </a:spcAft>
            </a:pPr>
            <a:r>
              <a:rPr lang="en-US" sz="1600" dirty="0" smtClean="0"/>
              <a:t>Is the process globally relevant? </a:t>
            </a:r>
          </a:p>
          <a:p>
            <a:pPr>
              <a:spcBef>
                <a:spcPts val="0"/>
              </a:spcBef>
              <a:spcAft>
                <a:spcPts val="1000"/>
              </a:spcAft>
            </a:pPr>
            <a:r>
              <a:rPr lang="en-US" sz="1600" dirty="0" smtClean="0"/>
              <a:t>Can different types of assessments be integrated?</a:t>
            </a:r>
          </a:p>
          <a:p>
            <a:pPr>
              <a:spcBef>
                <a:spcPts val="0"/>
              </a:spcBef>
              <a:spcAft>
                <a:spcPts val="1000"/>
              </a:spcAft>
            </a:pPr>
            <a:r>
              <a:rPr lang="en-US" sz="1600" dirty="0" smtClean="0"/>
              <a:t>How quickly can feedback reports be received?</a:t>
            </a:r>
          </a:p>
          <a:p>
            <a:pPr>
              <a:spcBef>
                <a:spcPts val="0"/>
              </a:spcBef>
              <a:spcAft>
                <a:spcPts val="1000"/>
              </a:spcAft>
            </a:pPr>
            <a:r>
              <a:rPr lang="en-US" sz="1600" dirty="0" smtClean="0"/>
              <a:t>Are feedback reports easily understood?</a:t>
            </a:r>
          </a:p>
          <a:p>
            <a:pPr>
              <a:spcBef>
                <a:spcPts val="0"/>
              </a:spcBef>
              <a:spcAft>
                <a:spcPts val="1000"/>
              </a:spcAft>
            </a:pPr>
            <a:r>
              <a:rPr lang="en-US" sz="1600" dirty="0" smtClean="0"/>
              <a:t>Do feedback reports reflect the organizations competencies?</a:t>
            </a:r>
          </a:p>
          <a:p>
            <a:pPr>
              <a:spcBef>
                <a:spcPts val="0"/>
              </a:spcBef>
              <a:spcAft>
                <a:spcPts val="1000"/>
              </a:spcAft>
            </a:pPr>
            <a:r>
              <a:rPr lang="en-US" sz="1600" dirty="0" smtClean="0"/>
              <a:t>Is feedback linked to development resources?</a:t>
            </a:r>
          </a:p>
        </p:txBody>
      </p:sp>
      <p:pic>
        <p:nvPicPr>
          <p:cNvPr id="8" name="Picture 7" descr="sustain_3-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730" y="870006"/>
            <a:ext cx="3757329" cy="3315572"/>
          </a:xfrm>
          <a:prstGeom prst="rect">
            <a:avLst/>
          </a:prstGeom>
        </p:spPr>
      </p:pic>
    </p:spTree>
    <p:extLst>
      <p:ext uri="{BB962C8B-B14F-4D97-AF65-F5344CB8AC3E}">
        <p14:creationId xmlns:p14="http://schemas.microsoft.com/office/powerpoint/2010/main" val="2679861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Guiding Principles</a:t>
            </a:r>
          </a:p>
        </p:txBody>
      </p:sp>
      <p:sp>
        <p:nvSpPr>
          <p:cNvPr id="3" name="Content Placeholder 2"/>
          <p:cNvSpPr>
            <a:spLocks noGrp="1"/>
          </p:cNvSpPr>
          <p:nvPr>
            <p:ph idx="1"/>
          </p:nvPr>
        </p:nvSpPr>
        <p:spPr>
          <a:xfrm>
            <a:off x="352815" y="806150"/>
            <a:ext cx="8422885" cy="3657600"/>
          </a:xfrm>
        </p:spPr>
        <p:txBody>
          <a:bodyPr/>
          <a:lstStyle/>
          <a:p>
            <a:pPr marL="457200" indent="-457200">
              <a:buNone/>
            </a:pPr>
            <a:r>
              <a:rPr lang="en-US" sz="2400" dirty="0" smtClean="0">
                <a:solidFill>
                  <a:srgbClr val="7AB800"/>
                </a:solidFill>
              </a:rPr>
              <a:t>1</a:t>
            </a:r>
            <a:r>
              <a:rPr lang="en-US" sz="2400" dirty="0" smtClean="0"/>
              <a:t> </a:t>
            </a:r>
            <a:r>
              <a:rPr lang="en-US" sz="1800" dirty="0" smtClean="0"/>
              <a:t> 	Assess </a:t>
            </a:r>
            <a:r>
              <a:rPr lang="en-US" sz="1800" dirty="0"/>
              <a:t>potential to </a:t>
            </a:r>
            <a:r>
              <a:rPr lang="en-US" sz="1800" dirty="0" smtClean="0"/>
              <a:t>“make </a:t>
            </a:r>
            <a:r>
              <a:rPr lang="en-US" sz="1800" dirty="0"/>
              <a:t>the curve” at each leadership </a:t>
            </a:r>
            <a:r>
              <a:rPr lang="en-US" sz="1800" dirty="0" smtClean="0"/>
              <a:t>level</a:t>
            </a:r>
          </a:p>
          <a:p>
            <a:pPr marL="457200" indent="-457200">
              <a:buNone/>
            </a:pPr>
            <a:endParaRPr lang="en-US" sz="1200" dirty="0" smtClean="0"/>
          </a:p>
          <a:p>
            <a:pPr marL="457200" indent="-457200">
              <a:buNone/>
            </a:pPr>
            <a:r>
              <a:rPr lang="en-US" sz="2400" dirty="0" smtClean="0">
                <a:solidFill>
                  <a:srgbClr val="7AB800"/>
                </a:solidFill>
              </a:rPr>
              <a:t>2</a:t>
            </a:r>
            <a:r>
              <a:rPr lang="en-US" sz="2400" dirty="0" smtClean="0"/>
              <a:t> </a:t>
            </a:r>
            <a:r>
              <a:rPr lang="en-US" sz="1800" dirty="0" smtClean="0"/>
              <a:t> 	Align </a:t>
            </a:r>
            <a:r>
              <a:rPr lang="en-US" sz="1800" dirty="0"/>
              <a:t>assessment practices with organizational strategy and context</a:t>
            </a:r>
            <a:r>
              <a:rPr lang="en-US" sz="1800" dirty="0" smtClean="0"/>
              <a:t> </a:t>
            </a:r>
          </a:p>
          <a:p>
            <a:pPr marL="457200" indent="-457200">
              <a:buNone/>
            </a:pPr>
            <a:endParaRPr lang="en-US" sz="1200" dirty="0" smtClean="0"/>
          </a:p>
          <a:p>
            <a:pPr marL="457200" indent="-457200">
              <a:buNone/>
            </a:pPr>
            <a:r>
              <a:rPr lang="en-US" sz="2400" dirty="0" smtClean="0">
                <a:solidFill>
                  <a:srgbClr val="7AB800"/>
                </a:solidFill>
              </a:rPr>
              <a:t>3</a:t>
            </a:r>
            <a:r>
              <a:rPr lang="en-US" sz="1800" dirty="0" smtClean="0"/>
              <a:t>  	Use </a:t>
            </a:r>
            <a:r>
              <a:rPr lang="en-US" sz="1800" dirty="0"/>
              <a:t>a variety of valid, objective assessment </a:t>
            </a:r>
            <a:r>
              <a:rPr lang="en-US" sz="1800" dirty="0" smtClean="0"/>
              <a:t>techniques</a:t>
            </a:r>
          </a:p>
          <a:p>
            <a:pPr marL="457200" indent="-457200">
              <a:buNone/>
            </a:pPr>
            <a:endParaRPr lang="en-US" sz="1200" dirty="0" smtClean="0"/>
          </a:p>
          <a:p>
            <a:pPr marL="457200" indent="-457200">
              <a:buNone/>
            </a:pPr>
            <a:r>
              <a:rPr lang="en-US" sz="2400" dirty="0" smtClean="0">
                <a:solidFill>
                  <a:srgbClr val="7AB800"/>
                </a:solidFill>
              </a:rPr>
              <a:t>4</a:t>
            </a:r>
            <a:r>
              <a:rPr lang="en-US" sz="1800" dirty="0" smtClean="0"/>
              <a:t>  	Integrate </a:t>
            </a:r>
            <a:r>
              <a:rPr lang="en-US" sz="1800" dirty="0"/>
              <a:t>assessments across talent management </a:t>
            </a:r>
            <a:r>
              <a:rPr lang="en-US" sz="1800" dirty="0" smtClean="0"/>
              <a:t>practices, with </a:t>
            </a:r>
            <a:r>
              <a:rPr lang="en-US" sz="1800" dirty="0"/>
              <a:t>competencies as the common </a:t>
            </a:r>
            <a:r>
              <a:rPr lang="en-US" sz="1800" dirty="0" smtClean="0"/>
              <a:t>denominator</a:t>
            </a:r>
          </a:p>
          <a:p>
            <a:pPr marL="457200" indent="-457200">
              <a:buNone/>
            </a:pPr>
            <a:endParaRPr lang="en-US" sz="1200" dirty="0" smtClean="0"/>
          </a:p>
          <a:p>
            <a:pPr marL="457200" indent="-457200">
              <a:buNone/>
            </a:pPr>
            <a:r>
              <a:rPr lang="en-US" sz="2400" dirty="0" smtClean="0">
                <a:solidFill>
                  <a:srgbClr val="7AB800"/>
                </a:solidFill>
              </a:rPr>
              <a:t>5</a:t>
            </a:r>
            <a:r>
              <a:rPr lang="en-US" sz="1800" dirty="0" smtClean="0"/>
              <a:t>  	Aim </a:t>
            </a:r>
            <a:r>
              <a:rPr lang="en-US" sz="1800" dirty="0"/>
              <a:t>to make assessments realistic and engaging </a:t>
            </a:r>
            <a:endParaRPr lang="en-US" sz="1800" dirty="0" smtClean="0"/>
          </a:p>
          <a:p>
            <a:pPr marL="457200" indent="-457200">
              <a:buNone/>
            </a:pPr>
            <a:endParaRPr lang="en-US" sz="1200" dirty="0" smtClean="0"/>
          </a:p>
          <a:p>
            <a:pPr marL="457200" indent="-457200">
              <a:buNone/>
            </a:pPr>
            <a:r>
              <a:rPr lang="en-US" sz="2400" dirty="0" smtClean="0">
                <a:solidFill>
                  <a:srgbClr val="7AB800"/>
                </a:solidFill>
              </a:rPr>
              <a:t>6</a:t>
            </a:r>
            <a:r>
              <a:rPr lang="en-US" sz="1800" dirty="0" smtClean="0"/>
              <a:t>  	Ensure </a:t>
            </a:r>
            <a:r>
              <a:rPr lang="en-US" sz="1800" dirty="0"/>
              <a:t>assessment processes are </a:t>
            </a:r>
            <a:r>
              <a:rPr lang="en-US" sz="1800" dirty="0" smtClean="0"/>
              <a:t>practical and sustainable</a:t>
            </a:r>
            <a:endParaRPr lang="en-US" sz="1800" dirty="0"/>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518747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958159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14501"/>
            <a:ext cx="8229600" cy="616744"/>
          </a:xfrm>
        </p:spPr>
        <p:txBody>
          <a:bodyPr/>
          <a:lstStyle/>
          <a:p>
            <a:r>
              <a:rPr lang="en-US" dirty="0" smtClean="0"/>
              <a:t>What is Aon </a:t>
            </a:r>
            <a:r>
              <a:rPr lang="en-US" dirty="0"/>
              <a:t>Hewitt Top Companies </a:t>
            </a:r>
            <a:r>
              <a:rPr lang="en-US" dirty="0" smtClean="0"/>
              <a:t>                        for Leaders</a:t>
            </a:r>
            <a:r>
              <a:rPr lang="en-US" baseline="30000" dirty="0" smtClean="0"/>
              <a:t>®</a:t>
            </a:r>
            <a:r>
              <a:rPr lang="en-US" dirty="0" smtClean="0"/>
              <a:t> About?</a:t>
            </a:r>
            <a:endParaRPr lang="en-US" dirty="0"/>
          </a:p>
        </p:txBody>
      </p:sp>
    </p:spTree>
    <p:extLst>
      <p:ext uri="{BB962C8B-B14F-4D97-AF65-F5344CB8AC3E}">
        <p14:creationId xmlns:p14="http://schemas.microsoft.com/office/powerpoint/2010/main" val="1484405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smtClean="0"/>
              <a:t>For More Information</a:t>
            </a:r>
            <a:endParaRPr lang="en-US" dirty="0"/>
          </a:p>
        </p:txBody>
      </p:sp>
      <p:sp>
        <p:nvSpPr>
          <p:cNvPr id="103427" name="Rectangle 3"/>
          <p:cNvSpPr>
            <a:spLocks noGrp="1" noChangeArrowheads="1"/>
          </p:cNvSpPr>
          <p:nvPr>
            <p:ph idx="1"/>
          </p:nvPr>
        </p:nvSpPr>
        <p:spPr/>
        <p:txBody>
          <a:bodyPr/>
          <a:lstStyle/>
          <a:p>
            <a:pPr>
              <a:lnSpc>
                <a:spcPct val="125000"/>
              </a:lnSpc>
            </a:pPr>
            <a:r>
              <a:rPr lang="en-US" sz="1200" b="1" dirty="0"/>
              <a:t>Veronica S. Harvey, Ph.D</a:t>
            </a:r>
            <a:r>
              <a:rPr lang="en-US" sz="1200" b="1" dirty="0" smtClean="0"/>
              <a:t>.  </a:t>
            </a:r>
            <a:r>
              <a:rPr lang="en-US" sz="1200" dirty="0"/>
              <a:t/>
            </a:r>
            <a:br>
              <a:rPr lang="en-US" sz="1200" dirty="0"/>
            </a:br>
            <a:r>
              <a:rPr lang="en-US" sz="1200" dirty="0" smtClean="0"/>
              <a:t>Partner</a:t>
            </a:r>
          </a:p>
          <a:p>
            <a:pPr>
              <a:lnSpc>
                <a:spcPct val="125000"/>
              </a:lnSpc>
            </a:pPr>
            <a:r>
              <a:rPr lang="en-US" sz="1200" dirty="0" smtClean="0"/>
              <a:t>Aon </a:t>
            </a:r>
            <a:r>
              <a:rPr lang="en-US" sz="1200" dirty="0"/>
              <a:t>Hewitt</a:t>
            </a:r>
          </a:p>
          <a:p>
            <a:pPr>
              <a:lnSpc>
                <a:spcPct val="125000"/>
              </a:lnSpc>
            </a:pPr>
            <a:r>
              <a:rPr lang="en-US" sz="1200" dirty="0"/>
              <a:t>Performance, </a:t>
            </a:r>
            <a:r>
              <a:rPr lang="en-US" sz="1200" dirty="0" smtClean="0"/>
              <a:t>Rewards &amp; </a:t>
            </a:r>
            <a:r>
              <a:rPr lang="en-US" sz="1200" dirty="0"/>
              <a:t>Talent Practice</a:t>
            </a:r>
          </a:p>
          <a:p>
            <a:pPr>
              <a:lnSpc>
                <a:spcPct val="125000"/>
              </a:lnSpc>
            </a:pPr>
            <a:r>
              <a:rPr lang="en-US" sz="1200" dirty="0"/>
              <a:t>+1.281.610.2049</a:t>
            </a:r>
          </a:p>
          <a:p>
            <a:pPr>
              <a:lnSpc>
                <a:spcPct val="125000"/>
              </a:lnSpc>
            </a:pPr>
            <a:r>
              <a:rPr lang="en-US" sz="1200" dirty="0" smtClean="0">
                <a:hlinkClick r:id="rId3"/>
              </a:rPr>
              <a:t>veronica.harvey@aonhewitt.com</a:t>
            </a:r>
            <a:r>
              <a:rPr lang="en-US" sz="1200" dirty="0" smtClean="0"/>
              <a:t> </a:t>
            </a:r>
            <a:r>
              <a:rPr lang="en-US" sz="1200" dirty="0"/>
              <a:t/>
            </a:r>
            <a:br>
              <a:rPr lang="en-US" sz="1200" dirty="0"/>
            </a:br>
            <a:endParaRPr lang="en-US" sz="1200" u="sng" dirty="0"/>
          </a:p>
          <a:p>
            <a:pPr marL="0" indent="0">
              <a:lnSpc>
                <a:spcPct val="125000"/>
              </a:lnSpc>
              <a:buNone/>
            </a:pPr>
            <a:endParaRPr lang="en-US" sz="1200" u="sng" dirty="0">
              <a:solidFill>
                <a:srgbClr val="0083A9"/>
              </a:solidFill>
            </a:endParaRPr>
          </a:p>
        </p:txBody>
      </p:sp>
      <p:sp>
        <p:nvSpPr>
          <p:cNvPr id="4" name="TextBox 3"/>
          <p:cNvSpPr txBox="1"/>
          <p:nvPr/>
        </p:nvSpPr>
        <p:spPr>
          <a:xfrm>
            <a:off x="369861" y="2735141"/>
            <a:ext cx="7478000" cy="1015663"/>
          </a:xfrm>
          <a:prstGeom prst="rect">
            <a:avLst/>
          </a:prstGeom>
          <a:solidFill>
            <a:srgbClr val="BFDE9F"/>
          </a:solidFill>
        </p:spPr>
        <p:txBody>
          <a:bodyPr wrap="square" rtlCol="0">
            <a:spAutoFit/>
          </a:bodyPr>
          <a:lstStyle/>
          <a:p>
            <a:r>
              <a:rPr lang="en-US" sz="1200" dirty="0" smtClean="0"/>
              <a:t>For more information on </a:t>
            </a:r>
            <a:r>
              <a:rPr lang="en-US" sz="1200" dirty="0"/>
              <a:t>Aon Hewitt Top Companies for </a:t>
            </a:r>
            <a:r>
              <a:rPr lang="en-US" sz="1200" dirty="0" smtClean="0"/>
              <a:t>Leaders</a:t>
            </a:r>
            <a:r>
              <a:rPr lang="en-US" sz="1200" baseline="30000" dirty="0"/>
              <a:t> ®</a:t>
            </a:r>
            <a:r>
              <a:rPr lang="en-US" sz="1200" dirty="0" smtClean="0"/>
              <a:t> </a:t>
            </a:r>
            <a:r>
              <a:rPr lang="en-US" sz="1200" dirty="0"/>
              <a:t>including </a:t>
            </a:r>
            <a:r>
              <a:rPr lang="en-US" sz="1200" dirty="0" smtClean="0"/>
              <a:t>a highlights report visit our website:  </a:t>
            </a:r>
            <a:r>
              <a:rPr lang="en-US" sz="1200" dirty="0" smtClean="0">
                <a:hlinkClick r:id="rId4"/>
              </a:rPr>
              <a:t>www.aon.com/topcompanies</a:t>
            </a:r>
            <a:endParaRPr lang="en-US" sz="1200" dirty="0" smtClean="0"/>
          </a:p>
          <a:p>
            <a:endParaRPr lang="en-US" sz="1200" dirty="0"/>
          </a:p>
          <a:p>
            <a:r>
              <a:rPr lang="en-US" sz="1200" dirty="0" smtClean="0"/>
              <a:t>For more information on LEADeR</a:t>
            </a:r>
            <a:r>
              <a:rPr lang="en-US" sz="1200" baseline="30000" dirty="0" smtClean="0"/>
              <a:t>®</a:t>
            </a:r>
            <a:r>
              <a:rPr lang="en-US" sz="1200" dirty="0" smtClean="0"/>
              <a:t> visit our website: </a:t>
            </a:r>
            <a:r>
              <a:rPr lang="en-US" sz="1200" dirty="0" smtClean="0">
                <a:hlinkClick r:id="rId5"/>
              </a:rPr>
              <a:t>www.aon.com/leader</a:t>
            </a:r>
            <a:endParaRPr lang="en-US" sz="1200" dirty="0" smtClean="0"/>
          </a:p>
          <a:p>
            <a:endParaRPr lang="en-US" sz="1200" dirty="0"/>
          </a:p>
        </p:txBody>
      </p:sp>
    </p:spTree>
    <p:extLst>
      <p:ext uri="{BB962C8B-B14F-4D97-AF65-F5344CB8AC3E}">
        <p14:creationId xmlns:p14="http://schemas.microsoft.com/office/powerpoint/2010/main" val="3397813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dirty="0" smtClean="0"/>
              <a:t>About Aon Hewitt</a:t>
            </a:r>
            <a:endParaRPr lang="en-US" dirty="0"/>
          </a:p>
        </p:txBody>
      </p:sp>
      <p:sp>
        <p:nvSpPr>
          <p:cNvPr id="103427" name="Rectangle 3"/>
          <p:cNvSpPr>
            <a:spLocks noGrp="1" noChangeArrowheads="1"/>
          </p:cNvSpPr>
          <p:nvPr>
            <p:ph idx="1"/>
          </p:nvPr>
        </p:nvSpPr>
        <p:spPr>
          <a:xfrm>
            <a:off x="366713" y="858441"/>
            <a:ext cx="8410575" cy="2044557"/>
          </a:xfrm>
        </p:spPr>
        <p:txBody>
          <a:bodyPr/>
          <a:lstStyle/>
          <a:p>
            <a:r>
              <a:rPr lang="en-US" altLang="en-US" sz="1600" dirty="0"/>
              <a:t>Aon Hewitt empowers organizations and individuals to secure a better future through innovative talent, retirement and health solutions. We advise, design and execute a wide range of solutions that enable clients to cultivate talent to drive organizational and personal performance and growth, navigate retirement risk while providing new levels of financial security, and redefine health solutions for greater choice, affordability and wellness.  Aon Hewitt is the global leader in human resource solutions, with over 30,000 professionals in 90 countries serving more than 20,000 clients worldwide.  For more information on Aon Hewitt, please visit </a:t>
            </a:r>
            <a:r>
              <a:rPr lang="en-US" altLang="en-US" sz="1600" u="sng" dirty="0">
                <a:hlinkClick r:id="rId3" tooltip="blocked::http://www.aonhewitt.com/"/>
              </a:rPr>
              <a:t>www.aonhewitt.com</a:t>
            </a:r>
            <a:r>
              <a:rPr lang="en-US" altLang="en-US" sz="1600" dirty="0"/>
              <a:t>. </a:t>
            </a:r>
          </a:p>
          <a:p>
            <a:endParaRPr lang="en-US" altLang="en-US" sz="1200" dirty="0"/>
          </a:p>
          <a:p>
            <a:endParaRPr lang="en-US" altLang="en-US" sz="1200" dirty="0" smtClean="0"/>
          </a:p>
          <a:p>
            <a:endParaRPr lang="en-US" altLang="en-US" sz="1200" dirty="0"/>
          </a:p>
          <a:p>
            <a:r>
              <a:rPr lang="en-US" altLang="en-US" sz="1200" dirty="0" smtClean="0"/>
              <a:t>© 2015 </a:t>
            </a:r>
            <a:r>
              <a:rPr lang="en-US" altLang="en-US" sz="1200" dirty="0"/>
              <a:t>Aon plc</a:t>
            </a:r>
            <a:br>
              <a:rPr lang="en-US" altLang="en-US" sz="1200" dirty="0"/>
            </a:br>
            <a:r>
              <a:rPr lang="en-US" altLang="en-US" sz="1200" dirty="0"/>
              <a:t>This document is intended for general information purposes only and should not be construed as advice or opinions on any specific facts or circumstances. The comments in this summary are based upon Aon Hewitt's preliminary analysis of publicly available information. The content of this document is made available on an “as is” basis, without warranty of any kind. Aon Hewitt disclaims any legal liability to any person or organization for loss or damage caused by or resulting from any reliance placed on that content. Aon Hewitt reserves all rights to the content of this document.</a:t>
            </a:r>
          </a:p>
          <a:p>
            <a:pPr marL="0" indent="0">
              <a:lnSpc>
                <a:spcPct val="125000"/>
              </a:lnSpc>
              <a:buNone/>
            </a:pPr>
            <a:endParaRPr lang="en-US" sz="1200" u="sng" dirty="0">
              <a:solidFill>
                <a:srgbClr val="0083A9"/>
              </a:solidFill>
            </a:endParaRPr>
          </a:p>
        </p:txBody>
      </p:sp>
    </p:spTree>
    <p:extLst>
      <p:ext uri="{BB962C8B-B14F-4D97-AF65-F5344CB8AC3E}">
        <p14:creationId xmlns:p14="http://schemas.microsoft.com/office/powerpoint/2010/main" val="427380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Aon Hewitt’s Top Companies for Leaders</a:t>
            </a:r>
            <a:r>
              <a:rPr lang="en-US" altLang="en-US" baseline="30000" dirty="0"/>
              <a:t>®</a:t>
            </a:r>
            <a:r>
              <a:rPr lang="en-US" altLang="en-US" dirty="0"/>
              <a:t> Research</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0948" y="1980556"/>
            <a:ext cx="2544389" cy="1106527"/>
          </a:xfrm>
          <a:prstGeom prst="rect">
            <a:avLst/>
          </a:prstGeom>
        </p:spPr>
      </p:pic>
      <p:sp>
        <p:nvSpPr>
          <p:cNvPr id="4" name="Rectangle 3"/>
          <p:cNvSpPr/>
          <p:nvPr/>
        </p:nvSpPr>
        <p:spPr>
          <a:xfrm>
            <a:off x="434653" y="725638"/>
            <a:ext cx="2684348" cy="1200329"/>
          </a:xfrm>
          <a:prstGeom prst="rect">
            <a:avLst/>
          </a:prstGeom>
        </p:spPr>
        <p:txBody>
          <a:bodyPr wrap="square">
            <a:spAutoFit/>
          </a:bodyPr>
          <a:lstStyle/>
          <a:p>
            <a:pPr algn="r"/>
            <a:r>
              <a:rPr lang="en-US" sz="1800" dirty="0"/>
              <a:t>Longest running, most comprehensive global </a:t>
            </a:r>
            <a:r>
              <a:rPr lang="en-US" sz="1800" dirty="0" smtClean="0"/>
              <a:t>study on </a:t>
            </a:r>
            <a:r>
              <a:rPr lang="en-US" sz="1800" dirty="0"/>
              <a:t>leadership </a:t>
            </a:r>
            <a:r>
              <a:rPr lang="en-US" sz="1800" dirty="0" smtClean="0"/>
              <a:t/>
            </a:r>
            <a:br>
              <a:rPr lang="en-US" sz="1800" dirty="0" smtClean="0"/>
            </a:br>
            <a:r>
              <a:rPr lang="en-US" sz="1800" dirty="0" smtClean="0"/>
              <a:t>and </a:t>
            </a:r>
            <a:r>
              <a:rPr lang="en-US" sz="1800" dirty="0"/>
              <a:t>talent in the </a:t>
            </a:r>
            <a:r>
              <a:rPr lang="en-US" sz="1800" dirty="0" smtClean="0"/>
              <a:t>market</a:t>
            </a:r>
            <a:endParaRPr lang="en-US" sz="1800" dirty="0"/>
          </a:p>
        </p:txBody>
      </p:sp>
      <p:sp>
        <p:nvSpPr>
          <p:cNvPr id="5" name="Rectangle 4"/>
          <p:cNvSpPr/>
          <p:nvPr/>
        </p:nvSpPr>
        <p:spPr>
          <a:xfrm>
            <a:off x="5969482" y="757116"/>
            <a:ext cx="2665562" cy="1200329"/>
          </a:xfrm>
          <a:prstGeom prst="rect">
            <a:avLst/>
          </a:prstGeom>
        </p:spPr>
        <p:txBody>
          <a:bodyPr wrap="square">
            <a:spAutoFit/>
          </a:bodyPr>
          <a:lstStyle/>
          <a:p>
            <a:r>
              <a:rPr lang="en-US" sz="1800" dirty="0" smtClean="0"/>
              <a:t>Examines </a:t>
            </a:r>
            <a:r>
              <a:rPr lang="en-US" sz="1800" dirty="0"/>
              <a:t>the </a:t>
            </a:r>
            <a:r>
              <a:rPr lang="en-US" sz="1800" dirty="0" smtClean="0"/>
              <a:t/>
            </a:r>
            <a:br>
              <a:rPr lang="en-US" sz="1800" dirty="0" smtClean="0"/>
            </a:br>
            <a:r>
              <a:rPr lang="en-US" sz="1800" dirty="0" smtClean="0"/>
              <a:t>link </a:t>
            </a:r>
            <a:r>
              <a:rPr lang="en-US" sz="1800" dirty="0"/>
              <a:t>between </a:t>
            </a:r>
            <a:r>
              <a:rPr lang="en-US" sz="1800" dirty="0" smtClean="0"/>
              <a:t/>
            </a:r>
            <a:br>
              <a:rPr lang="en-US" sz="1800" dirty="0" smtClean="0"/>
            </a:br>
            <a:r>
              <a:rPr lang="en-US" sz="1800" dirty="0" smtClean="0"/>
              <a:t>leadership </a:t>
            </a:r>
            <a:r>
              <a:rPr lang="en-US" sz="1800" dirty="0"/>
              <a:t>practices </a:t>
            </a:r>
            <a:r>
              <a:rPr lang="en-US" sz="1800" dirty="0" smtClean="0"/>
              <a:t/>
            </a:r>
            <a:br>
              <a:rPr lang="en-US" sz="1800" dirty="0" smtClean="0"/>
            </a:br>
            <a:r>
              <a:rPr lang="en-US" sz="1800" dirty="0" smtClean="0"/>
              <a:t>and </a:t>
            </a:r>
            <a:r>
              <a:rPr lang="en-US" sz="1800" dirty="0"/>
              <a:t>financial results</a:t>
            </a:r>
          </a:p>
        </p:txBody>
      </p:sp>
      <p:sp>
        <p:nvSpPr>
          <p:cNvPr id="6" name="Rectangle 5"/>
          <p:cNvSpPr/>
          <p:nvPr/>
        </p:nvSpPr>
        <p:spPr>
          <a:xfrm>
            <a:off x="241540" y="3179010"/>
            <a:ext cx="2877462" cy="1477328"/>
          </a:xfrm>
          <a:prstGeom prst="rect">
            <a:avLst/>
          </a:prstGeom>
        </p:spPr>
        <p:txBody>
          <a:bodyPr wrap="square">
            <a:spAutoFit/>
          </a:bodyPr>
          <a:lstStyle/>
          <a:p>
            <a:pPr algn="r"/>
            <a:r>
              <a:rPr lang="en-US" sz="1800" dirty="0" smtClean="0">
                <a:solidFill>
                  <a:srgbClr val="000000"/>
                </a:solidFill>
              </a:rPr>
              <a:t>Investigates how organizations set </a:t>
            </a:r>
            <a:r>
              <a:rPr lang="en-US" sz="1800" dirty="0">
                <a:solidFill>
                  <a:srgbClr val="000000"/>
                </a:solidFill>
              </a:rPr>
              <a:t>strategies, assess, </a:t>
            </a:r>
            <a:r>
              <a:rPr lang="en-US" sz="1800" dirty="0" smtClean="0">
                <a:solidFill>
                  <a:srgbClr val="000000"/>
                </a:solidFill>
              </a:rPr>
              <a:t/>
            </a:r>
            <a:br>
              <a:rPr lang="en-US" sz="1800" dirty="0" smtClean="0">
                <a:solidFill>
                  <a:srgbClr val="000000"/>
                </a:solidFill>
              </a:rPr>
            </a:br>
            <a:r>
              <a:rPr lang="en-US" sz="1800" dirty="0" smtClean="0">
                <a:solidFill>
                  <a:srgbClr val="000000"/>
                </a:solidFill>
              </a:rPr>
              <a:t>select</a:t>
            </a:r>
            <a:r>
              <a:rPr lang="en-US" sz="1800" dirty="0">
                <a:solidFill>
                  <a:srgbClr val="000000"/>
                </a:solidFill>
              </a:rPr>
              <a:t>, develop, and reward leaders</a:t>
            </a:r>
          </a:p>
        </p:txBody>
      </p:sp>
      <p:sp>
        <p:nvSpPr>
          <p:cNvPr id="7" name="Rectangle 6"/>
          <p:cNvSpPr/>
          <p:nvPr/>
        </p:nvSpPr>
        <p:spPr>
          <a:xfrm>
            <a:off x="5969482" y="3242384"/>
            <a:ext cx="2743200" cy="1200329"/>
          </a:xfrm>
          <a:prstGeom prst="rect">
            <a:avLst/>
          </a:prstGeom>
        </p:spPr>
        <p:txBody>
          <a:bodyPr wrap="square">
            <a:spAutoFit/>
          </a:bodyPr>
          <a:lstStyle/>
          <a:p>
            <a:r>
              <a:rPr lang="en-US" sz="1800" dirty="0" smtClean="0">
                <a:solidFill>
                  <a:srgbClr val="000000"/>
                </a:solidFill>
              </a:rPr>
              <a:t>Analyzes the execution </a:t>
            </a:r>
            <a:r>
              <a:rPr lang="en-US" sz="1800" dirty="0">
                <a:solidFill>
                  <a:srgbClr val="000000"/>
                </a:solidFill>
              </a:rPr>
              <a:t>of leadership practices, as well as the strategy that guides it</a:t>
            </a:r>
          </a:p>
        </p:txBody>
      </p:sp>
      <p:cxnSp>
        <p:nvCxnSpPr>
          <p:cNvPr id="9" name="Straight Connector 8"/>
          <p:cNvCxnSpPr/>
          <p:nvPr/>
        </p:nvCxnSpPr>
        <p:spPr bwMode="auto">
          <a:xfrm>
            <a:off x="616688" y="1898034"/>
            <a:ext cx="2502314" cy="0"/>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31" name="Straight Connector 30"/>
          <p:cNvCxnSpPr/>
          <p:nvPr/>
        </p:nvCxnSpPr>
        <p:spPr bwMode="auto">
          <a:xfrm>
            <a:off x="5993754" y="1898156"/>
            <a:ext cx="2502314" cy="0"/>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32" name="Straight Connector 31"/>
          <p:cNvCxnSpPr/>
          <p:nvPr/>
        </p:nvCxnSpPr>
        <p:spPr bwMode="auto">
          <a:xfrm>
            <a:off x="6002338" y="3242384"/>
            <a:ext cx="2502314" cy="0"/>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33" name="Straight Connector 32"/>
          <p:cNvCxnSpPr/>
          <p:nvPr/>
        </p:nvCxnSpPr>
        <p:spPr bwMode="auto">
          <a:xfrm>
            <a:off x="616687" y="3179010"/>
            <a:ext cx="2502314" cy="0"/>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11" name="Straight Connector 10"/>
          <p:cNvCxnSpPr/>
          <p:nvPr/>
        </p:nvCxnSpPr>
        <p:spPr bwMode="auto">
          <a:xfrm>
            <a:off x="3119002" y="1896313"/>
            <a:ext cx="261863" cy="159244"/>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34" name="Straight Connector 33"/>
          <p:cNvCxnSpPr/>
          <p:nvPr/>
        </p:nvCxnSpPr>
        <p:spPr bwMode="auto">
          <a:xfrm rot="16200000">
            <a:off x="5789306" y="1888227"/>
            <a:ext cx="196397" cy="212325"/>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35" name="Straight Connector 34"/>
          <p:cNvCxnSpPr/>
          <p:nvPr/>
        </p:nvCxnSpPr>
        <p:spPr bwMode="auto">
          <a:xfrm rot="16200000">
            <a:off x="3126967" y="2974649"/>
            <a:ext cx="196397" cy="212325"/>
          </a:xfrm>
          <a:prstGeom prst="line">
            <a:avLst/>
          </a:prstGeom>
          <a:solidFill>
            <a:schemeClr val="accent1"/>
          </a:solidFill>
          <a:ln w="9525" cap="flat" cmpd="sng" algn="ctr">
            <a:solidFill>
              <a:srgbClr val="4D4F53"/>
            </a:solidFill>
            <a:prstDash val="solid"/>
            <a:round/>
            <a:headEnd type="none" w="med" len="med"/>
            <a:tailEnd type="none" w="med" len="med"/>
          </a:ln>
          <a:effectLst/>
        </p:spPr>
      </p:cxnSp>
      <p:cxnSp>
        <p:nvCxnSpPr>
          <p:cNvPr id="36" name="Straight Connector 35"/>
          <p:cNvCxnSpPr/>
          <p:nvPr/>
        </p:nvCxnSpPr>
        <p:spPr bwMode="auto">
          <a:xfrm>
            <a:off x="5741023" y="3082655"/>
            <a:ext cx="261863" cy="159244"/>
          </a:xfrm>
          <a:prstGeom prst="line">
            <a:avLst/>
          </a:prstGeom>
          <a:solidFill>
            <a:schemeClr val="accent1"/>
          </a:solidFill>
          <a:ln w="9525" cap="flat" cmpd="sng" algn="ctr">
            <a:solidFill>
              <a:srgbClr val="4D4F53"/>
            </a:solidFill>
            <a:prstDash val="solid"/>
            <a:round/>
            <a:headEnd type="none" w="med" len="med"/>
            <a:tailEnd type="none" w="med" len="med"/>
          </a:ln>
          <a:effectLst/>
        </p:spPr>
      </p:cxnSp>
    </p:spTree>
    <p:extLst>
      <p:ext uri="{BB962C8B-B14F-4D97-AF65-F5344CB8AC3E}">
        <p14:creationId xmlns:p14="http://schemas.microsoft.com/office/powerpoint/2010/main" val="2426846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Aon Hewitt’s Top Companies for Leaders</a:t>
            </a:r>
            <a:r>
              <a:rPr lang="en-US" altLang="en-US" baseline="30000" dirty="0"/>
              <a:t>®</a:t>
            </a:r>
            <a:r>
              <a:rPr lang="en-US" altLang="en-US" dirty="0"/>
              <a:t> </a:t>
            </a:r>
            <a:r>
              <a:rPr lang="en-US" altLang="en-US" dirty="0" smtClean="0"/>
              <a:t>Methodology</a:t>
            </a:r>
            <a:endParaRPr lang="en-US" dirty="0"/>
          </a:p>
        </p:txBody>
      </p:sp>
      <p:sp>
        <p:nvSpPr>
          <p:cNvPr id="16" name="Right Arrow 15"/>
          <p:cNvSpPr/>
          <p:nvPr/>
        </p:nvSpPr>
        <p:spPr>
          <a:xfrm>
            <a:off x="303749" y="2221493"/>
            <a:ext cx="8223250" cy="399175"/>
          </a:xfrm>
          <a:prstGeom prst="rightArrow">
            <a:avLst/>
          </a:prstGeom>
          <a:solidFill>
            <a:srgbClr val="7AB800"/>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303747" y="901073"/>
            <a:ext cx="2122281" cy="105188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defTabSz="488950">
              <a:lnSpc>
                <a:spcPct val="90000"/>
              </a:lnSpc>
              <a:spcBef>
                <a:spcPct val="0"/>
              </a:spcBef>
              <a:spcAft>
                <a:spcPct val="35000"/>
              </a:spcAft>
            </a:pPr>
            <a:r>
              <a:rPr lang="en-US" sz="1600" b="1" kern="1200" dirty="0" smtClean="0"/>
              <a:t>Survey</a:t>
            </a:r>
          </a:p>
          <a:p>
            <a:pPr lvl="0" defTabSz="488950">
              <a:lnSpc>
                <a:spcPct val="90000"/>
              </a:lnSpc>
              <a:spcBef>
                <a:spcPct val="0"/>
              </a:spcBef>
              <a:spcAft>
                <a:spcPct val="35000"/>
              </a:spcAft>
            </a:pPr>
            <a:r>
              <a:rPr lang="en-US" sz="1400" b="0" kern="1200" dirty="0" smtClean="0"/>
              <a:t>Over 1,500 survey </a:t>
            </a:r>
            <a:br>
              <a:rPr lang="en-US" sz="1400" b="0" kern="1200" dirty="0" smtClean="0"/>
            </a:br>
            <a:r>
              <a:rPr lang="en-US" sz="1400" b="0" kern="1200" dirty="0" smtClean="0"/>
              <a:t>data points capturing organizational program and practice detail</a:t>
            </a:r>
            <a:endParaRPr lang="en-US" sz="1400" kern="1200" dirty="0"/>
          </a:p>
        </p:txBody>
      </p:sp>
      <p:sp>
        <p:nvSpPr>
          <p:cNvPr id="19" name="Rounded Rectangle 4"/>
          <p:cNvSpPr/>
          <p:nvPr/>
        </p:nvSpPr>
        <p:spPr>
          <a:xfrm>
            <a:off x="2016536" y="3010121"/>
            <a:ext cx="2188628" cy="105188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defTabSz="488950">
              <a:lnSpc>
                <a:spcPct val="90000"/>
              </a:lnSpc>
              <a:spcBef>
                <a:spcPct val="0"/>
              </a:spcBef>
              <a:spcAft>
                <a:spcPct val="35000"/>
              </a:spcAft>
            </a:pPr>
            <a:r>
              <a:rPr lang="en-US" sz="1600" b="1" kern="1200" dirty="0" smtClean="0"/>
              <a:t>Interview</a:t>
            </a:r>
          </a:p>
          <a:p>
            <a:pPr lvl="0" defTabSz="488950">
              <a:lnSpc>
                <a:spcPct val="90000"/>
              </a:lnSpc>
              <a:spcBef>
                <a:spcPct val="0"/>
              </a:spcBef>
              <a:spcAft>
                <a:spcPct val="35000"/>
              </a:spcAft>
            </a:pPr>
            <a:r>
              <a:rPr lang="en-US" sz="1400" b="0" kern="1200" dirty="0" smtClean="0"/>
              <a:t>Over 300 executive </a:t>
            </a:r>
            <a:br>
              <a:rPr lang="en-US" sz="1400" b="0" kern="1200" dirty="0" smtClean="0"/>
            </a:br>
            <a:r>
              <a:rPr lang="en-US" sz="1400" b="0" kern="1200" dirty="0" smtClean="0"/>
              <a:t>and C-suite interviews capturing the execution details surrounding </a:t>
            </a:r>
            <a:br>
              <a:rPr lang="en-US" sz="1400" b="0" kern="1200" dirty="0" smtClean="0"/>
            </a:br>
            <a:r>
              <a:rPr lang="en-US" sz="1400" b="0" kern="1200" dirty="0" smtClean="0"/>
              <a:t>their talent </a:t>
            </a:r>
            <a:endParaRPr lang="en-US" sz="1400" kern="1200" dirty="0"/>
          </a:p>
        </p:txBody>
      </p:sp>
      <p:sp>
        <p:nvSpPr>
          <p:cNvPr id="20" name="Rounded Rectangle 4"/>
          <p:cNvSpPr/>
          <p:nvPr/>
        </p:nvSpPr>
        <p:spPr>
          <a:xfrm>
            <a:off x="3513812" y="873277"/>
            <a:ext cx="2100633" cy="10518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defTabSz="488950">
              <a:lnSpc>
                <a:spcPct val="90000"/>
              </a:lnSpc>
              <a:spcBef>
                <a:spcPct val="0"/>
              </a:spcBef>
              <a:spcAft>
                <a:spcPct val="35000"/>
              </a:spcAft>
            </a:pPr>
            <a:r>
              <a:rPr lang="en-US" sz="1600" b="1" kern="1200" dirty="0" smtClean="0"/>
              <a:t>Financial </a:t>
            </a:r>
          </a:p>
          <a:p>
            <a:pPr lvl="0" defTabSz="488950">
              <a:lnSpc>
                <a:spcPct val="90000"/>
              </a:lnSpc>
              <a:spcBef>
                <a:spcPct val="0"/>
              </a:spcBef>
              <a:spcAft>
                <a:spcPct val="35000"/>
              </a:spcAft>
            </a:pPr>
            <a:r>
              <a:rPr lang="en-US" sz="1400" b="0" kern="1200" dirty="0" smtClean="0"/>
              <a:t>Comprehensive analysis on 5-year financial performance against industry peers</a:t>
            </a:r>
            <a:endParaRPr lang="en-US" sz="1400" kern="1200" dirty="0"/>
          </a:p>
        </p:txBody>
      </p:sp>
      <p:sp>
        <p:nvSpPr>
          <p:cNvPr id="22" name="Rounded Rectangle 4"/>
          <p:cNvSpPr/>
          <p:nvPr/>
        </p:nvSpPr>
        <p:spPr>
          <a:xfrm>
            <a:off x="5447486" y="2830052"/>
            <a:ext cx="2001209" cy="10518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defTabSz="488950">
              <a:lnSpc>
                <a:spcPct val="90000"/>
              </a:lnSpc>
              <a:spcBef>
                <a:spcPct val="0"/>
              </a:spcBef>
              <a:spcAft>
                <a:spcPct val="35000"/>
              </a:spcAft>
            </a:pPr>
            <a:r>
              <a:rPr lang="en-US" sz="1600" b="1" kern="1200" dirty="0" smtClean="0"/>
              <a:t>Reputation</a:t>
            </a:r>
            <a:endParaRPr lang="en-US" sz="1200" b="1" kern="1200" dirty="0" smtClean="0"/>
          </a:p>
          <a:p>
            <a:pPr lvl="0" defTabSz="488950">
              <a:lnSpc>
                <a:spcPct val="90000"/>
              </a:lnSpc>
              <a:spcBef>
                <a:spcPct val="0"/>
              </a:spcBef>
              <a:spcAft>
                <a:spcPct val="35000"/>
              </a:spcAft>
            </a:pPr>
            <a:r>
              <a:rPr lang="en-US" sz="1400" kern="1200" dirty="0" smtClean="0"/>
              <a:t>Review of all negative publicity and litigations for finalists</a:t>
            </a:r>
            <a:endParaRPr lang="en-US" sz="1400" b="1" kern="1200" dirty="0"/>
          </a:p>
        </p:txBody>
      </p:sp>
      <p:sp>
        <p:nvSpPr>
          <p:cNvPr id="24" name="Rounded Rectangle 4"/>
          <p:cNvSpPr/>
          <p:nvPr/>
        </p:nvSpPr>
        <p:spPr>
          <a:xfrm>
            <a:off x="6944001" y="916407"/>
            <a:ext cx="1657424" cy="10518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defTabSz="488950">
              <a:lnSpc>
                <a:spcPct val="90000"/>
              </a:lnSpc>
              <a:spcBef>
                <a:spcPct val="0"/>
              </a:spcBef>
              <a:spcAft>
                <a:spcPct val="35000"/>
              </a:spcAft>
            </a:pPr>
            <a:r>
              <a:rPr lang="en-US" sz="1600" b="1" kern="1200" dirty="0" smtClean="0"/>
              <a:t>Selection</a:t>
            </a:r>
          </a:p>
          <a:p>
            <a:pPr lvl="0" defTabSz="488950">
              <a:lnSpc>
                <a:spcPct val="90000"/>
              </a:lnSpc>
              <a:spcBef>
                <a:spcPct val="0"/>
              </a:spcBef>
              <a:spcAft>
                <a:spcPct val="35000"/>
              </a:spcAft>
            </a:pPr>
            <a:r>
              <a:rPr lang="en-US" sz="1400" b="0" kern="1200" dirty="0" smtClean="0"/>
              <a:t>Independent panel of judges uses inputs to select and rank the winners</a:t>
            </a:r>
            <a:endParaRPr lang="en-US" sz="1400" b="1" kern="1200" dirty="0"/>
          </a:p>
        </p:txBody>
      </p:sp>
      <p:cxnSp>
        <p:nvCxnSpPr>
          <p:cNvPr id="25" name="Straight Connector 24"/>
          <p:cNvCxnSpPr/>
          <p:nvPr/>
        </p:nvCxnSpPr>
        <p:spPr bwMode="auto">
          <a:xfrm>
            <a:off x="7026362" y="1994177"/>
            <a:ext cx="0" cy="332076"/>
          </a:xfrm>
          <a:prstGeom prst="line">
            <a:avLst/>
          </a:prstGeom>
          <a:solidFill>
            <a:schemeClr val="accent1"/>
          </a:solidFill>
          <a:ln w="19050" cap="flat" cmpd="sng" algn="ctr">
            <a:solidFill>
              <a:srgbClr val="4D4F53"/>
            </a:solidFill>
            <a:prstDash val="solid"/>
            <a:round/>
            <a:headEnd type="none" w="med" len="med"/>
            <a:tailEnd type="none" w="med" len="med"/>
          </a:ln>
          <a:effectLst/>
        </p:spPr>
      </p:cxnSp>
      <p:cxnSp>
        <p:nvCxnSpPr>
          <p:cNvPr id="26" name="Straight Connector 25"/>
          <p:cNvCxnSpPr/>
          <p:nvPr/>
        </p:nvCxnSpPr>
        <p:spPr bwMode="auto">
          <a:xfrm>
            <a:off x="5525527" y="2515228"/>
            <a:ext cx="0" cy="332076"/>
          </a:xfrm>
          <a:prstGeom prst="line">
            <a:avLst/>
          </a:prstGeom>
          <a:solidFill>
            <a:schemeClr val="accent1"/>
          </a:solidFill>
          <a:ln w="19050" cap="flat" cmpd="sng" algn="ctr">
            <a:solidFill>
              <a:srgbClr val="4D4F53"/>
            </a:solidFill>
            <a:prstDash val="solid"/>
            <a:round/>
            <a:headEnd type="none" w="med" len="med"/>
            <a:tailEnd type="none" w="med" len="med"/>
          </a:ln>
          <a:effectLst/>
        </p:spPr>
      </p:cxnSp>
      <p:cxnSp>
        <p:nvCxnSpPr>
          <p:cNvPr id="27" name="Straight Connector 26"/>
          <p:cNvCxnSpPr/>
          <p:nvPr/>
        </p:nvCxnSpPr>
        <p:spPr bwMode="auto">
          <a:xfrm>
            <a:off x="3600210" y="1994177"/>
            <a:ext cx="0" cy="332076"/>
          </a:xfrm>
          <a:prstGeom prst="line">
            <a:avLst/>
          </a:prstGeom>
          <a:solidFill>
            <a:schemeClr val="accent1"/>
          </a:solidFill>
          <a:ln w="19050" cap="flat" cmpd="sng" algn="ctr">
            <a:solidFill>
              <a:srgbClr val="4D4F53"/>
            </a:solidFill>
            <a:prstDash val="solid"/>
            <a:round/>
            <a:headEnd type="none" w="med" len="med"/>
            <a:tailEnd type="none" w="med" len="med"/>
          </a:ln>
          <a:effectLst/>
        </p:spPr>
      </p:cxnSp>
      <p:cxnSp>
        <p:nvCxnSpPr>
          <p:cNvPr id="28" name="Straight Connector 27"/>
          <p:cNvCxnSpPr/>
          <p:nvPr/>
        </p:nvCxnSpPr>
        <p:spPr bwMode="auto">
          <a:xfrm>
            <a:off x="387618" y="1994177"/>
            <a:ext cx="0" cy="332076"/>
          </a:xfrm>
          <a:prstGeom prst="line">
            <a:avLst/>
          </a:prstGeom>
          <a:solidFill>
            <a:schemeClr val="accent1"/>
          </a:solidFill>
          <a:ln w="19050" cap="flat" cmpd="sng" algn="ctr">
            <a:solidFill>
              <a:srgbClr val="4D4F53"/>
            </a:solidFill>
            <a:prstDash val="solid"/>
            <a:round/>
            <a:headEnd type="none" w="med" len="med"/>
            <a:tailEnd type="none" w="med" len="med"/>
          </a:ln>
          <a:effectLst/>
        </p:spPr>
      </p:cxnSp>
      <p:cxnSp>
        <p:nvCxnSpPr>
          <p:cNvPr id="29" name="Straight Connector 28"/>
          <p:cNvCxnSpPr/>
          <p:nvPr/>
        </p:nvCxnSpPr>
        <p:spPr bwMode="auto">
          <a:xfrm>
            <a:off x="2106690" y="2515228"/>
            <a:ext cx="0" cy="332076"/>
          </a:xfrm>
          <a:prstGeom prst="line">
            <a:avLst/>
          </a:prstGeom>
          <a:solidFill>
            <a:schemeClr val="accent1"/>
          </a:solidFill>
          <a:ln w="19050" cap="flat" cmpd="sng" algn="ctr">
            <a:solidFill>
              <a:srgbClr val="4D4F53"/>
            </a:solidFill>
            <a:prstDash val="solid"/>
            <a:round/>
            <a:headEnd type="none" w="med" len="med"/>
            <a:tailEnd type="none" w="med" len="med"/>
          </a:ln>
          <a:effectLst/>
        </p:spPr>
      </p:cxnSp>
      <p:sp>
        <p:nvSpPr>
          <p:cNvPr id="15" name="TextBox 14"/>
          <p:cNvSpPr txBox="1"/>
          <p:nvPr/>
        </p:nvSpPr>
        <p:spPr>
          <a:xfrm>
            <a:off x="369861" y="4237369"/>
            <a:ext cx="7478000" cy="461665"/>
          </a:xfrm>
          <a:prstGeom prst="rect">
            <a:avLst/>
          </a:prstGeom>
          <a:solidFill>
            <a:srgbClr val="BFDE9F"/>
          </a:solidFill>
        </p:spPr>
        <p:txBody>
          <a:bodyPr wrap="square" rtlCol="0">
            <a:spAutoFit/>
          </a:bodyPr>
          <a:lstStyle/>
          <a:p>
            <a:r>
              <a:rPr lang="en-US" sz="1200" dirty="0" smtClean="0"/>
              <a:t>For more information on </a:t>
            </a:r>
            <a:r>
              <a:rPr lang="en-US" sz="1200" dirty="0"/>
              <a:t>Aon Hewitt Top Companies for </a:t>
            </a:r>
            <a:r>
              <a:rPr lang="en-US" sz="1200" dirty="0" smtClean="0"/>
              <a:t>Leaders</a:t>
            </a:r>
            <a:r>
              <a:rPr lang="en-US" sz="1200" baseline="30000" dirty="0"/>
              <a:t> ®</a:t>
            </a:r>
            <a:r>
              <a:rPr lang="en-US" sz="1200" dirty="0" smtClean="0"/>
              <a:t> </a:t>
            </a:r>
            <a:r>
              <a:rPr lang="en-US" sz="1200" dirty="0"/>
              <a:t>including </a:t>
            </a:r>
            <a:r>
              <a:rPr lang="en-US" sz="1200" dirty="0" smtClean="0"/>
              <a:t>a highlights report visit our website:  </a:t>
            </a:r>
            <a:r>
              <a:rPr lang="en-US" sz="1200" dirty="0" smtClean="0">
                <a:hlinkClick r:id="rId3"/>
              </a:rPr>
              <a:t>www.aon.com/topcompanies</a:t>
            </a:r>
            <a:endParaRPr lang="en-US" sz="1200" dirty="0"/>
          </a:p>
        </p:txBody>
      </p:sp>
    </p:spTree>
    <p:extLst>
      <p:ext uri="{BB962C8B-B14F-4D97-AF65-F5344CB8AC3E}">
        <p14:creationId xmlns:p14="http://schemas.microsoft.com/office/powerpoint/2010/main" val="3735068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Aon Hewitt Top Companies for Leaders</a:t>
            </a:r>
            <a:r>
              <a:rPr lang="en-US" baseline="30000" dirty="0" smtClean="0"/>
              <a:t>®</a:t>
            </a:r>
            <a:r>
              <a:rPr lang="en-US" dirty="0" smtClean="0"/>
              <a:t> </a:t>
            </a:r>
            <a:endParaRPr lang="en-US" dirty="0"/>
          </a:p>
        </p:txBody>
      </p:sp>
      <p:sp>
        <p:nvSpPr>
          <p:cNvPr id="3" name="TextBox 2"/>
          <p:cNvSpPr txBox="1"/>
          <p:nvPr/>
        </p:nvSpPr>
        <p:spPr>
          <a:xfrm>
            <a:off x="1435533" y="855956"/>
            <a:ext cx="1676400" cy="338554"/>
          </a:xfrm>
          <a:prstGeom prst="rect">
            <a:avLst/>
          </a:prstGeom>
          <a:noFill/>
        </p:spPr>
        <p:txBody>
          <a:bodyPr wrap="square" rtlCol="0">
            <a:spAutoFit/>
          </a:bodyPr>
          <a:lstStyle/>
          <a:p>
            <a:r>
              <a:rPr lang="en-US" sz="1600" b="1" dirty="0">
                <a:solidFill>
                  <a:srgbClr val="7AB800"/>
                </a:solidFill>
                <a:latin typeface="+mj-lt"/>
                <a:ea typeface="+mj-ea"/>
                <a:cs typeface="+mj-cs"/>
              </a:rPr>
              <a:t>Global Winners</a:t>
            </a:r>
          </a:p>
        </p:txBody>
      </p:sp>
      <p:sp>
        <p:nvSpPr>
          <p:cNvPr id="5" name="TextBox 4"/>
          <p:cNvSpPr txBox="1"/>
          <p:nvPr/>
        </p:nvSpPr>
        <p:spPr>
          <a:xfrm>
            <a:off x="5431211" y="848175"/>
            <a:ext cx="2754840" cy="338554"/>
          </a:xfrm>
          <a:prstGeom prst="rect">
            <a:avLst/>
          </a:prstGeom>
          <a:noFill/>
        </p:spPr>
        <p:txBody>
          <a:bodyPr wrap="square" rtlCol="0">
            <a:spAutoFit/>
          </a:bodyPr>
          <a:lstStyle/>
          <a:p>
            <a:r>
              <a:rPr lang="en-US" sz="1600" b="1" dirty="0">
                <a:solidFill>
                  <a:srgbClr val="9CCE6A"/>
                </a:solidFill>
                <a:latin typeface="+mj-lt"/>
                <a:ea typeface="+mj-ea"/>
                <a:cs typeface="+mj-cs"/>
              </a:rPr>
              <a:t>North America  Winners</a:t>
            </a:r>
          </a:p>
        </p:txBody>
      </p:sp>
      <p:graphicFrame>
        <p:nvGraphicFramePr>
          <p:cNvPr id="7" name="Content Placeholder 3"/>
          <p:cNvGraphicFramePr>
            <a:graphicFrameLocks/>
          </p:cNvGraphicFramePr>
          <p:nvPr>
            <p:extLst>
              <p:ext uri="{D42A27DB-BD31-4B8C-83A1-F6EECF244321}">
                <p14:modId xmlns:p14="http://schemas.microsoft.com/office/powerpoint/2010/main" val="1171811915"/>
              </p:ext>
            </p:extLst>
          </p:nvPr>
        </p:nvGraphicFramePr>
        <p:xfrm>
          <a:off x="4603081" y="1175332"/>
          <a:ext cx="4480560" cy="3017520"/>
        </p:xfrm>
        <a:graphic>
          <a:graphicData uri="http://schemas.openxmlformats.org/drawingml/2006/table">
            <a:tbl>
              <a:tblPr firstRow="1" bandRow="1">
                <a:tableStyleId>{2D5ABB26-0587-4C30-8999-92F81FD0307C}</a:tableStyleId>
              </a:tblPr>
              <a:tblGrid>
                <a:gridCol w="365760"/>
                <a:gridCol w="1737360"/>
                <a:gridCol w="365760"/>
                <a:gridCol w="2011680"/>
              </a:tblGrid>
              <a:tr h="228600">
                <a:tc>
                  <a:txBody>
                    <a:bodyPr/>
                    <a:lstStyle/>
                    <a:p>
                      <a:r>
                        <a:rPr lang="en-US" sz="800" dirty="0" smtClean="0"/>
                        <a:t>1.</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International</a:t>
                      </a:r>
                      <a:r>
                        <a:rPr lang="en-US" sz="800" baseline="0" dirty="0" smtClean="0"/>
                        <a:t> Business Machines</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14. </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V.F. Corporation</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2.</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General Mills, Inc.</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15. </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The Boeing Company</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3.</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General Electric Company</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16.</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American Express</a:t>
                      </a:r>
                      <a:r>
                        <a:rPr lang="en-US" sz="800" baseline="0" dirty="0" smtClean="0"/>
                        <a:t> Company</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4.</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The Procter &amp; Gamble Company</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17.</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AT&amp;T</a:t>
                      </a:r>
                      <a:r>
                        <a:rPr lang="en-US" sz="800" baseline="0" dirty="0" smtClean="0"/>
                        <a:t>, Inc.</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5.</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Colgate-Palmolive Company</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18.</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Capital One Financial</a:t>
                      </a:r>
                      <a:r>
                        <a:rPr lang="en-US" sz="800" baseline="0" dirty="0" smtClean="0"/>
                        <a:t> Corporation</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6.</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3M</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19.</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UnitedHealth</a:t>
                      </a:r>
                      <a:r>
                        <a:rPr lang="en-US" sz="800" baseline="0" dirty="0" smtClean="0"/>
                        <a:t> Group Incorporated</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7.</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McDonald’s Corporation</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20.</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Kiewit Corporation</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8.</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Intel Corporation</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21.</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Fluor Corporation</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9.</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Whirlpool Corporation</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22.</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Raytheon Company</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10.</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Deere &amp;</a:t>
                      </a:r>
                      <a:r>
                        <a:rPr lang="en-US" sz="800" baseline="0" dirty="0" smtClean="0"/>
                        <a:t> </a:t>
                      </a:r>
                      <a:r>
                        <a:rPr lang="en-US" sz="800" dirty="0" smtClean="0"/>
                        <a:t>Company</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23.</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Yum! Brands,</a:t>
                      </a:r>
                      <a:r>
                        <a:rPr lang="en-US" sz="800" baseline="0" dirty="0" smtClean="0"/>
                        <a:t> Inc.</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11.</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Eli</a:t>
                      </a:r>
                      <a:r>
                        <a:rPr lang="en-US" sz="800" baseline="0" dirty="0" smtClean="0"/>
                        <a:t> Lilly and Company</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24.</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The Goodyear Tire &amp; </a:t>
                      </a:r>
                      <a:r>
                        <a:rPr lang="en-US" sz="800" baseline="0" dirty="0" smtClean="0"/>
                        <a:t>Rubber Company</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12.</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Sonoco Products Company</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25.</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Owens Corning</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r>
                        <a:rPr lang="en-US" sz="800" dirty="0" smtClean="0"/>
                        <a:t>13. </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Cargill, Inc.</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3778576160"/>
              </p:ext>
            </p:extLst>
          </p:nvPr>
        </p:nvGraphicFramePr>
        <p:xfrm>
          <a:off x="278580" y="1170136"/>
          <a:ext cx="4480560" cy="3017520"/>
        </p:xfrm>
        <a:graphic>
          <a:graphicData uri="http://schemas.openxmlformats.org/drawingml/2006/table">
            <a:tbl>
              <a:tblPr firstRow="1" bandRow="1">
                <a:tableStyleId>{2D5ABB26-0587-4C30-8999-92F81FD0307C}</a:tableStyleId>
              </a:tblPr>
              <a:tblGrid>
                <a:gridCol w="365760"/>
                <a:gridCol w="1737360"/>
                <a:gridCol w="365760"/>
                <a:gridCol w="2011680"/>
              </a:tblGrid>
              <a:tr h="228600">
                <a:tc>
                  <a:txBody>
                    <a:bodyPr/>
                    <a:lstStyle/>
                    <a:p>
                      <a:r>
                        <a:rPr lang="en-US" sz="800" dirty="0" smtClean="0"/>
                        <a:t>1.</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defTabSz="914400" rtl="0" eaLnBrk="1" latinLnBrk="0" hangingPunct="1">
                        <a:lnSpc>
                          <a:spcPct val="100000"/>
                        </a:lnSpc>
                        <a:spcBef>
                          <a:spcPts val="0"/>
                        </a:spcBef>
                        <a:spcAft>
                          <a:spcPts val="0"/>
                        </a:spcAft>
                      </a:pPr>
                      <a:r>
                        <a:rPr lang="en-US" sz="800" kern="1200" dirty="0">
                          <a:solidFill>
                            <a:schemeClr val="tx1"/>
                          </a:solidFill>
                          <a:latin typeface="+mn-lt"/>
                          <a:ea typeface="+mn-ea"/>
                          <a:cs typeface="+mn-cs"/>
                        </a:rPr>
                        <a:t>General Electric Company</a:t>
                      </a: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14. </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defTabSz="914400" rtl="0" eaLnBrk="1" latinLnBrk="0" hangingPunct="1">
                        <a:lnSpc>
                          <a:spcPct val="100000"/>
                        </a:lnSpc>
                        <a:spcBef>
                          <a:spcPts val="0"/>
                        </a:spcBef>
                        <a:spcAft>
                          <a:spcPts val="0"/>
                        </a:spcAft>
                      </a:pPr>
                      <a:r>
                        <a:rPr lang="en-US" sz="800" kern="1200" dirty="0">
                          <a:solidFill>
                            <a:schemeClr val="tx1"/>
                          </a:solidFill>
                          <a:latin typeface="+mn-lt"/>
                          <a:ea typeface="+mn-ea"/>
                          <a:cs typeface="+mn-cs"/>
                        </a:rPr>
                        <a:t>ArcelorMittal</a:t>
                      </a: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2.</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defTabSz="914400" rtl="0" eaLnBrk="1" latinLnBrk="0" hangingPunct="1">
                        <a:lnSpc>
                          <a:spcPct val="100000"/>
                        </a:lnSpc>
                        <a:spcBef>
                          <a:spcPts val="0"/>
                        </a:spcBef>
                        <a:spcAft>
                          <a:spcPts val="0"/>
                        </a:spcAft>
                      </a:pPr>
                      <a:r>
                        <a:rPr lang="en-US" sz="800" kern="1200" dirty="0">
                          <a:solidFill>
                            <a:schemeClr val="tx1"/>
                          </a:solidFill>
                          <a:latin typeface="+mn-lt"/>
                          <a:ea typeface="+mn-ea"/>
                          <a:cs typeface="+mn-cs"/>
                        </a:rPr>
                        <a:t>International Business Machines</a:t>
                      </a: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15. </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defTabSz="914400" rtl="0" eaLnBrk="1" latinLnBrk="0" hangingPunct="1">
                        <a:lnSpc>
                          <a:spcPct val="100000"/>
                        </a:lnSpc>
                        <a:spcBef>
                          <a:spcPts val="0"/>
                        </a:spcBef>
                        <a:spcAft>
                          <a:spcPts val="0"/>
                        </a:spcAft>
                      </a:pPr>
                      <a:r>
                        <a:rPr lang="en-US" sz="800" kern="1200" dirty="0" smtClean="0">
                          <a:solidFill>
                            <a:schemeClr val="tx1"/>
                          </a:solidFill>
                          <a:latin typeface="+mn-lt"/>
                          <a:ea typeface="+mn-ea"/>
                          <a:cs typeface="+mn-cs"/>
                        </a:rPr>
                        <a:t>WEG</a:t>
                      </a:r>
                      <a:endParaRPr lang="en-US" sz="800" kern="1200" dirty="0">
                        <a:solidFill>
                          <a:schemeClr val="tx1"/>
                        </a:solidFill>
                        <a:latin typeface="+mn-lt"/>
                        <a:ea typeface="+mn-ea"/>
                        <a:cs typeface="+mn-cs"/>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3.</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Hindustan Unilever Limited</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16.</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Deere </a:t>
                      </a:r>
                      <a:r>
                        <a:rPr lang="en-US" sz="800" dirty="0" smtClean="0">
                          <a:solidFill>
                            <a:schemeClr val="tx1"/>
                          </a:solidFill>
                          <a:effectLst/>
                          <a:latin typeface="+mn-lt"/>
                          <a:ea typeface="Times New Roman"/>
                          <a:cs typeface="Times New Roman"/>
                        </a:rPr>
                        <a:t>&amp; Company</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4.</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General Mills, Inc.</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17.</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Eli Lilly and Company</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5.</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ICICI Bank Ltd.</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18.</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DBS Group Holdings Ltd</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6.</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The Procter </a:t>
                      </a:r>
                      <a:r>
                        <a:rPr lang="en-US" sz="800" dirty="0" smtClean="0">
                          <a:solidFill>
                            <a:schemeClr val="tx1"/>
                          </a:solidFill>
                          <a:effectLst/>
                          <a:latin typeface="+mn-lt"/>
                          <a:ea typeface="Times New Roman"/>
                          <a:cs typeface="Times New Roman"/>
                        </a:rPr>
                        <a:t>and </a:t>
                      </a:r>
                      <a:r>
                        <a:rPr lang="en-US" sz="800" dirty="0">
                          <a:solidFill>
                            <a:schemeClr val="tx1"/>
                          </a:solidFill>
                          <a:effectLst/>
                          <a:latin typeface="+mn-lt"/>
                          <a:ea typeface="Times New Roman"/>
                          <a:cs typeface="Times New Roman"/>
                        </a:rPr>
                        <a:t>Gamble Company</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19.</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Royal Dutch Shell plc</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7.</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Colgate-Palmolive </a:t>
                      </a:r>
                      <a:r>
                        <a:rPr lang="en-US" sz="800" dirty="0" smtClean="0">
                          <a:solidFill>
                            <a:schemeClr val="tx1"/>
                          </a:solidFill>
                          <a:effectLst/>
                          <a:latin typeface="+mn-lt"/>
                          <a:ea typeface="Times New Roman"/>
                          <a:cs typeface="Times New Roman"/>
                        </a:rPr>
                        <a:t>Company</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20.</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Singapore Telecommunications Limited</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8.</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3M</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21.</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Sonoco Products </a:t>
                      </a:r>
                      <a:r>
                        <a:rPr lang="en-US" sz="800" dirty="0" smtClean="0">
                          <a:solidFill>
                            <a:schemeClr val="tx1"/>
                          </a:solidFill>
                          <a:effectLst/>
                          <a:latin typeface="+mn-lt"/>
                          <a:ea typeface="Times New Roman"/>
                          <a:cs typeface="Times New Roman"/>
                        </a:rPr>
                        <a:t>Company</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9.</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Novartis AG</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22.</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Sime Darby Berhad</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10.</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Mahindra Group</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23.</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Cargill, Inc.</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11.</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McDonald's </a:t>
                      </a:r>
                      <a:r>
                        <a:rPr lang="en-US" sz="800" dirty="0" smtClean="0">
                          <a:solidFill>
                            <a:schemeClr val="tx1"/>
                          </a:solidFill>
                          <a:effectLst/>
                          <a:latin typeface="+mn-lt"/>
                          <a:ea typeface="Times New Roman"/>
                          <a:cs typeface="Times New Roman"/>
                        </a:rPr>
                        <a:t>Corporation</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24.</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American Express Company</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r>
                        <a:rPr lang="en-US" sz="800" dirty="0" smtClean="0"/>
                        <a:t>12.</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Intel Corporation</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800" dirty="0" smtClean="0"/>
                        <a:t>25.</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Raytheon </a:t>
                      </a:r>
                      <a:r>
                        <a:rPr lang="en-US" sz="800" dirty="0" smtClean="0">
                          <a:solidFill>
                            <a:schemeClr val="tx1"/>
                          </a:solidFill>
                          <a:effectLst/>
                          <a:latin typeface="+mn-lt"/>
                          <a:ea typeface="Times New Roman"/>
                          <a:cs typeface="Times New Roman"/>
                        </a:rPr>
                        <a:t>Company</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r>
                        <a:rPr lang="en-US" sz="800" dirty="0" smtClean="0"/>
                        <a:t>13. </a:t>
                      </a:r>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800" dirty="0">
                          <a:solidFill>
                            <a:schemeClr val="tx1"/>
                          </a:solidFill>
                          <a:effectLst/>
                          <a:latin typeface="+mn-lt"/>
                          <a:ea typeface="Times New Roman"/>
                          <a:cs typeface="Times New Roman"/>
                        </a:rPr>
                        <a:t>Whirlpool </a:t>
                      </a:r>
                      <a:r>
                        <a:rPr lang="en-US" sz="800" dirty="0" smtClean="0">
                          <a:solidFill>
                            <a:schemeClr val="tx1"/>
                          </a:solidFill>
                          <a:effectLst/>
                          <a:latin typeface="+mn-lt"/>
                          <a:ea typeface="Times New Roman"/>
                          <a:cs typeface="Times New Roman"/>
                        </a:rPr>
                        <a:t>Corporation</a:t>
                      </a:r>
                      <a:endParaRPr lang="en-US" sz="800" dirty="0">
                        <a:solidFill>
                          <a:schemeClr val="tx1"/>
                        </a:solidFill>
                        <a:effectLst/>
                        <a:latin typeface="+mn-lt"/>
                        <a:ea typeface="Calibri"/>
                        <a:cs typeface="Times New Roman"/>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800" dirty="0"/>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endParaRPr lang="en-US" sz="800" dirty="0">
                        <a:solidFill>
                          <a:schemeClr val="tx1"/>
                        </a:solidFill>
                        <a:latin typeface="+mn-lt"/>
                      </a:endParaRPr>
                    </a:p>
                  </a:txBody>
                  <a:tcPr marL="47625" marR="47625" marT="35719" marB="3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676898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Differentiates the Top Companies</a:t>
            </a:r>
            <a:endParaRPr lang="en-US" dirty="0"/>
          </a:p>
        </p:txBody>
      </p:sp>
    </p:spTree>
    <p:extLst>
      <p:ext uri="{BB962C8B-B14F-4D97-AF65-F5344CB8AC3E}">
        <p14:creationId xmlns:p14="http://schemas.microsoft.com/office/powerpoint/2010/main" val="89806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Takes to be a Top Company in 2015 and Beyond</a:t>
            </a:r>
            <a:endParaRPr lang="en-US" dirty="0"/>
          </a:p>
        </p:txBody>
      </p:sp>
      <p:sp>
        <p:nvSpPr>
          <p:cNvPr id="10" name="Content Placeholder 15"/>
          <p:cNvSpPr>
            <a:spLocks noGrp="1"/>
          </p:cNvSpPr>
          <p:nvPr>
            <p:ph idx="1"/>
          </p:nvPr>
        </p:nvSpPr>
        <p:spPr>
          <a:xfrm>
            <a:off x="1380274" y="744736"/>
            <a:ext cx="2054431" cy="5968732"/>
          </a:xfrm>
          <a:effectLst/>
        </p:spPr>
        <p:txBody>
          <a:bodyPr/>
          <a:lstStyle/>
          <a:p>
            <a:pPr algn="ctr"/>
            <a:r>
              <a:rPr lang="en-US" sz="3600" dirty="0" smtClean="0">
                <a:solidFill>
                  <a:schemeClr val="accent2"/>
                </a:solidFill>
              </a:rPr>
              <a:t>4</a:t>
            </a:r>
          </a:p>
          <a:p>
            <a:pPr algn="ctr"/>
            <a:r>
              <a:rPr lang="en-US" sz="3600" dirty="0" smtClean="0">
                <a:solidFill>
                  <a:schemeClr val="accent2"/>
                </a:solidFill>
              </a:rPr>
              <a:t>+</a:t>
            </a:r>
          </a:p>
          <a:p>
            <a:pPr algn="ctr"/>
            <a:r>
              <a:rPr lang="en-US" sz="3600" dirty="0" smtClean="0">
                <a:solidFill>
                  <a:schemeClr val="accent2"/>
                </a:solidFill>
              </a:rPr>
              <a:t>5</a:t>
            </a:r>
          </a:p>
          <a:p>
            <a:pPr algn="ctr"/>
            <a:r>
              <a:rPr lang="en-US" sz="3600" dirty="0" smtClean="0">
                <a:solidFill>
                  <a:schemeClr val="accent2"/>
                </a:solidFill>
              </a:rPr>
              <a:t>+</a:t>
            </a:r>
          </a:p>
          <a:p>
            <a:pPr algn="ctr"/>
            <a:r>
              <a:rPr lang="en-US" sz="3600" dirty="0" smtClean="0">
                <a:solidFill>
                  <a:schemeClr val="accent2"/>
                </a:solidFill>
              </a:rPr>
              <a:t>3</a:t>
            </a:r>
            <a:r>
              <a:rPr lang="en-US" sz="3600" dirty="0" smtClean="0"/>
              <a:t>  </a:t>
            </a:r>
          </a:p>
          <a:p>
            <a:pPr algn="ctr"/>
            <a:r>
              <a:rPr lang="en-US" sz="3200" dirty="0" smtClean="0">
                <a:solidFill>
                  <a:schemeClr val="accent2"/>
                </a:solidFill>
              </a:rPr>
              <a:t>=</a:t>
            </a:r>
            <a:endParaRPr lang="en-US" sz="3200" dirty="0">
              <a:solidFill>
                <a:schemeClr val="accent2"/>
              </a:solidFill>
            </a:endParaRPr>
          </a:p>
        </p:txBody>
      </p:sp>
      <p:sp>
        <p:nvSpPr>
          <p:cNvPr id="11" name="Rectangle 10"/>
          <p:cNvSpPr/>
          <p:nvPr/>
        </p:nvSpPr>
        <p:spPr>
          <a:xfrm>
            <a:off x="1386294" y="4129609"/>
            <a:ext cx="2078182" cy="646331"/>
          </a:xfrm>
          <a:prstGeom prst="rect">
            <a:avLst/>
          </a:prstGeom>
        </p:spPr>
        <p:txBody>
          <a:bodyPr wrap="square">
            <a:spAutoFit/>
          </a:bodyPr>
          <a:lstStyle/>
          <a:p>
            <a:pPr algn="ctr"/>
            <a:r>
              <a:rPr lang="en-US" sz="3600" dirty="0" smtClean="0">
                <a:solidFill>
                  <a:schemeClr val="accent3">
                    <a:lumMod val="75000"/>
                  </a:schemeClr>
                </a:solidFill>
              </a:rPr>
              <a:t>25</a:t>
            </a:r>
            <a:endParaRPr lang="en-US" sz="3600" dirty="0">
              <a:solidFill>
                <a:schemeClr val="accent3">
                  <a:lumMod val="75000"/>
                </a:schemeClr>
              </a:solidFill>
            </a:endParaRPr>
          </a:p>
        </p:txBody>
      </p:sp>
      <p:sp>
        <p:nvSpPr>
          <p:cNvPr id="12" name="TextBox 11"/>
          <p:cNvSpPr txBox="1"/>
          <p:nvPr/>
        </p:nvSpPr>
        <p:spPr>
          <a:xfrm>
            <a:off x="2728390" y="835950"/>
            <a:ext cx="4548249" cy="461665"/>
          </a:xfrm>
          <a:prstGeom prst="rect">
            <a:avLst/>
          </a:prstGeom>
          <a:noFill/>
        </p:spPr>
        <p:txBody>
          <a:bodyPr wrap="square" rtlCol="0">
            <a:spAutoFit/>
          </a:bodyPr>
          <a:lstStyle/>
          <a:p>
            <a:r>
              <a:rPr lang="en-US" dirty="0" smtClean="0"/>
              <a:t>Four Disciplines</a:t>
            </a:r>
            <a:endParaRPr lang="en-US" dirty="0"/>
          </a:p>
        </p:txBody>
      </p:sp>
      <p:sp>
        <p:nvSpPr>
          <p:cNvPr id="13" name="TextBox 12"/>
          <p:cNvSpPr txBox="1"/>
          <p:nvPr/>
        </p:nvSpPr>
        <p:spPr>
          <a:xfrm>
            <a:off x="2728389" y="2010875"/>
            <a:ext cx="4117771" cy="461665"/>
          </a:xfrm>
          <a:prstGeom prst="rect">
            <a:avLst/>
          </a:prstGeom>
          <a:noFill/>
        </p:spPr>
        <p:txBody>
          <a:bodyPr wrap="square" rtlCol="0">
            <a:spAutoFit/>
          </a:bodyPr>
          <a:lstStyle/>
          <a:p>
            <a:r>
              <a:rPr lang="en-US" dirty="0" smtClean="0"/>
              <a:t>Five Fundamentals</a:t>
            </a:r>
            <a:endParaRPr lang="en-US" dirty="0"/>
          </a:p>
        </p:txBody>
      </p:sp>
      <p:sp>
        <p:nvSpPr>
          <p:cNvPr id="14" name="TextBox 13"/>
          <p:cNvSpPr txBox="1"/>
          <p:nvPr/>
        </p:nvSpPr>
        <p:spPr>
          <a:xfrm>
            <a:off x="2729902" y="3212802"/>
            <a:ext cx="4865916" cy="461665"/>
          </a:xfrm>
          <a:prstGeom prst="rect">
            <a:avLst/>
          </a:prstGeom>
          <a:noFill/>
        </p:spPr>
        <p:txBody>
          <a:bodyPr wrap="square" rtlCol="0">
            <a:spAutoFit/>
          </a:bodyPr>
          <a:lstStyle/>
          <a:p>
            <a:r>
              <a:rPr lang="en-US" dirty="0" smtClean="0"/>
              <a:t>Three Leader Attributes</a:t>
            </a:r>
            <a:endParaRPr lang="en-US" dirty="0"/>
          </a:p>
        </p:txBody>
      </p:sp>
      <p:sp>
        <p:nvSpPr>
          <p:cNvPr id="15" name="TextBox 14"/>
          <p:cNvSpPr txBox="1"/>
          <p:nvPr/>
        </p:nvSpPr>
        <p:spPr>
          <a:xfrm>
            <a:off x="2738780" y="4215983"/>
            <a:ext cx="4865916" cy="461665"/>
          </a:xfrm>
          <a:prstGeom prst="rect">
            <a:avLst/>
          </a:prstGeom>
          <a:noFill/>
        </p:spPr>
        <p:txBody>
          <a:bodyPr wrap="square" rtlCol="0">
            <a:spAutoFit/>
          </a:bodyPr>
          <a:lstStyle/>
          <a:p>
            <a:r>
              <a:rPr lang="en-US" dirty="0" smtClean="0"/>
              <a:t>Top Companies for Leaders</a:t>
            </a:r>
            <a:endParaRPr lang="en-US" dirty="0"/>
          </a:p>
        </p:txBody>
      </p:sp>
    </p:spTree>
    <p:extLst>
      <p:ext uri="{BB962C8B-B14F-4D97-AF65-F5344CB8AC3E}">
        <p14:creationId xmlns:p14="http://schemas.microsoft.com/office/powerpoint/2010/main" val="23549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Differentiates Top Companies?</a:t>
            </a:r>
            <a:endParaRPr lang="en-US" dirty="0"/>
          </a:p>
        </p:txBody>
      </p:sp>
      <p:sp>
        <p:nvSpPr>
          <p:cNvPr id="3" name="Content Placeholder 2"/>
          <p:cNvSpPr>
            <a:spLocks noGrp="1"/>
          </p:cNvSpPr>
          <p:nvPr>
            <p:ph idx="1"/>
          </p:nvPr>
        </p:nvSpPr>
        <p:spPr/>
        <p:txBody>
          <a:bodyPr/>
          <a:lstStyle/>
          <a:p>
            <a:r>
              <a:rPr lang="en-US" dirty="0"/>
              <a:t>For more than a decade, the Aon Hewitt Top Companies for </a:t>
            </a:r>
            <a:r>
              <a:rPr lang="en-US" dirty="0" smtClean="0"/>
              <a:t>Leaders</a:t>
            </a:r>
            <a:r>
              <a:rPr lang="en-US" baseline="30000" dirty="0" smtClean="0"/>
              <a:t>®</a:t>
            </a:r>
            <a:r>
              <a:rPr lang="en-US" dirty="0" smtClean="0"/>
              <a:t> </a:t>
            </a:r>
            <a:r>
              <a:rPr lang="en-US" dirty="0"/>
              <a:t>research shows what truly separates </a:t>
            </a:r>
            <a:r>
              <a:rPr lang="en-US" dirty="0" smtClean="0"/>
              <a:t>top companies </a:t>
            </a:r>
            <a:r>
              <a:rPr lang="en-US" dirty="0"/>
              <a:t>from other participating organizations</a:t>
            </a:r>
            <a:endParaRPr lang="en-US" sz="2400" dirty="0"/>
          </a:p>
          <a:p>
            <a:endParaRPr lang="en-US" dirty="0"/>
          </a:p>
        </p:txBody>
      </p:sp>
      <p:grpSp>
        <p:nvGrpSpPr>
          <p:cNvPr id="4" name="Group 3"/>
          <p:cNvGrpSpPr/>
          <p:nvPr/>
        </p:nvGrpSpPr>
        <p:grpSpPr>
          <a:xfrm>
            <a:off x="1096027" y="1647070"/>
            <a:ext cx="6975705" cy="2735031"/>
            <a:chOff x="1096026" y="1537462"/>
            <a:chExt cx="6975705" cy="3646708"/>
          </a:xfrm>
        </p:grpSpPr>
        <p:sp>
          <p:nvSpPr>
            <p:cNvPr id="5" name="Rectangle 90"/>
            <p:cNvSpPr>
              <a:spLocks noChangeArrowheads="1"/>
            </p:cNvSpPr>
            <p:nvPr/>
          </p:nvSpPr>
          <p:spPr bwMode="auto">
            <a:xfrm>
              <a:off x="1096026" y="1537463"/>
              <a:ext cx="3466248" cy="360000"/>
            </a:xfrm>
            <a:prstGeom prst="rect">
              <a:avLst/>
            </a:prstGeom>
            <a:solidFill>
              <a:srgbClr val="4D4F53"/>
            </a:solidFill>
            <a:ln>
              <a:noFill/>
            </a:ln>
            <a:extLst/>
          </p:spPr>
          <p:txBody>
            <a:bodyPr wrap="square" lIns="0" tIns="0" rIns="0" bIns="0" anchor="ctr" anchorCtr="0">
              <a:noAutofit/>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a:r>
                <a:rPr lang="en-US" altLang="en-US" sz="1200" b="1" dirty="0" smtClean="0">
                  <a:solidFill>
                    <a:schemeClr val="bg1"/>
                  </a:solidFill>
                </a:rPr>
                <a:t>Leaders lead </a:t>
              </a:r>
              <a:r>
                <a:rPr lang="en-US" altLang="en-US" sz="1200" b="1" dirty="0">
                  <a:solidFill>
                    <a:schemeClr val="bg1"/>
                  </a:solidFill>
                </a:rPr>
                <a:t>the </a:t>
              </a:r>
              <a:r>
                <a:rPr lang="en-US" altLang="en-US" sz="1200" b="1" dirty="0" smtClean="0">
                  <a:solidFill>
                    <a:schemeClr val="bg1"/>
                  </a:solidFill>
                </a:rPr>
                <a:t>way </a:t>
              </a:r>
              <a:endParaRPr lang="en-US" altLang="en-US" sz="1200" b="1" dirty="0">
                <a:solidFill>
                  <a:schemeClr val="bg1"/>
                </a:solidFill>
              </a:endParaRPr>
            </a:p>
          </p:txBody>
        </p:sp>
        <p:sp>
          <p:nvSpPr>
            <p:cNvPr id="6" name="Rectangle 92"/>
            <p:cNvSpPr>
              <a:spLocks noChangeArrowheads="1"/>
            </p:cNvSpPr>
            <p:nvPr/>
          </p:nvSpPr>
          <p:spPr bwMode="auto">
            <a:xfrm>
              <a:off x="4606005" y="1537462"/>
              <a:ext cx="3465726" cy="363075"/>
            </a:xfrm>
            <a:prstGeom prst="rect">
              <a:avLst/>
            </a:prstGeom>
            <a:solidFill>
              <a:srgbClr val="4D4F53"/>
            </a:solidFill>
            <a:ln>
              <a:noFill/>
            </a:ln>
            <a:extLst/>
          </p:spPr>
          <p:txBody>
            <a:bodyPr lIns="0" tIns="0" rIns="0" bIns="0" anchor="ctr" anchorCtr="0">
              <a:noAutofit/>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a:r>
                <a:rPr lang="en-US" altLang="en-US" sz="1200" b="1" dirty="0">
                  <a:solidFill>
                    <a:schemeClr val="bg1"/>
                  </a:solidFill>
                </a:rPr>
                <a:t>Practical and </a:t>
              </a:r>
              <a:r>
                <a:rPr lang="en-US" altLang="en-US" sz="1200" b="1" dirty="0" smtClean="0">
                  <a:solidFill>
                    <a:schemeClr val="bg1"/>
                  </a:solidFill>
                </a:rPr>
                <a:t>aligned programs </a:t>
              </a:r>
              <a:r>
                <a:rPr lang="en-US" altLang="en-US" sz="1200" b="1" dirty="0">
                  <a:solidFill>
                    <a:schemeClr val="bg1"/>
                  </a:solidFill>
                </a:rPr>
                <a:t>and </a:t>
              </a:r>
              <a:r>
                <a:rPr lang="en-US" altLang="en-US" sz="1200" b="1" dirty="0" smtClean="0">
                  <a:solidFill>
                    <a:schemeClr val="bg1"/>
                  </a:solidFill>
                </a:rPr>
                <a:t>practices </a:t>
              </a:r>
              <a:endParaRPr lang="en-US" altLang="en-US" sz="1200" b="1" dirty="0">
                <a:solidFill>
                  <a:schemeClr val="bg1"/>
                </a:solidFill>
              </a:endParaRPr>
            </a:p>
          </p:txBody>
        </p:sp>
        <p:sp>
          <p:nvSpPr>
            <p:cNvPr id="7" name="Rectangle 6"/>
            <p:cNvSpPr/>
            <p:nvPr/>
          </p:nvSpPr>
          <p:spPr bwMode="auto">
            <a:xfrm>
              <a:off x="2132185" y="1900538"/>
              <a:ext cx="2430089" cy="14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105000"/>
                </a:lnSpc>
                <a:spcBef>
                  <a:spcPct val="21000"/>
                </a:spcBef>
                <a:spcAft>
                  <a:spcPct val="21000"/>
                </a:spcAft>
              </a:pPr>
              <a:r>
                <a:rPr lang="en-US" sz="1600" b="1" dirty="0">
                  <a:solidFill>
                    <a:srgbClr val="4D4F53"/>
                  </a:solidFill>
                  <a:ea typeface="ＭＳ Ｐゴシック" pitchFamily="-112" charset="-128"/>
                </a:rPr>
                <a:t>Senior leaders </a:t>
              </a:r>
              <a:r>
                <a:rPr lang="en-US" sz="1600" b="1" dirty="0" smtClean="0">
                  <a:solidFill>
                    <a:srgbClr val="4D4F53"/>
                  </a:solidFill>
                  <a:ea typeface="ＭＳ Ｐゴシック" pitchFamily="-112" charset="-128"/>
                </a:rPr>
                <a:t>have</a:t>
              </a:r>
              <a:br>
                <a:rPr lang="en-US" sz="1600" b="1" dirty="0" smtClean="0">
                  <a:solidFill>
                    <a:srgbClr val="4D4F53"/>
                  </a:solidFill>
                  <a:ea typeface="ＭＳ Ｐゴシック" pitchFamily="-112" charset="-128"/>
                </a:rPr>
              </a:br>
              <a:r>
                <a:rPr lang="en-US" sz="1600" b="1" dirty="0" smtClean="0">
                  <a:solidFill>
                    <a:srgbClr val="4D4F53"/>
                  </a:solidFill>
                  <a:ea typeface="ＭＳ Ｐゴシック" pitchFamily="-112" charset="-128"/>
                </a:rPr>
                <a:t>a </a:t>
              </a:r>
              <a:r>
                <a:rPr lang="en-US" sz="1600" b="1" dirty="0">
                  <a:solidFill>
                    <a:srgbClr val="4D4F53"/>
                  </a:solidFill>
                  <a:ea typeface="ＭＳ Ｐゴシック" pitchFamily="-112" charset="-128"/>
                </a:rPr>
                <a:t>passionate and visible </a:t>
              </a:r>
              <a:r>
                <a:rPr lang="en-US" sz="1600" b="1" dirty="0" smtClean="0">
                  <a:solidFill>
                    <a:srgbClr val="4D4F53"/>
                  </a:solidFill>
                  <a:ea typeface="ＭＳ Ｐゴシック" pitchFamily="-112" charset="-128"/>
                </a:rPr>
                <a:t>commitment</a:t>
              </a:r>
              <a:br>
                <a:rPr lang="en-US" sz="1600" b="1" dirty="0" smtClean="0">
                  <a:solidFill>
                    <a:srgbClr val="4D4F53"/>
                  </a:solidFill>
                  <a:ea typeface="ＭＳ Ｐゴシック" pitchFamily="-112" charset="-128"/>
                </a:rPr>
              </a:br>
              <a:r>
                <a:rPr lang="en-US" sz="1600" b="1" dirty="0" smtClean="0">
                  <a:solidFill>
                    <a:srgbClr val="4D4F53"/>
                  </a:solidFill>
                  <a:ea typeface="ＭＳ Ｐゴシック" pitchFamily="-112" charset="-128"/>
                </a:rPr>
                <a:t>to </a:t>
              </a:r>
              <a:r>
                <a:rPr lang="en-US" sz="1600" b="1" dirty="0">
                  <a:solidFill>
                    <a:srgbClr val="4D4F53"/>
                  </a:solidFill>
                  <a:ea typeface="ＭＳ Ｐゴシック" pitchFamily="-112" charset="-128"/>
                </a:rPr>
                <a:t>developing leaders</a:t>
              </a:r>
            </a:p>
          </p:txBody>
        </p:sp>
        <p:sp>
          <p:nvSpPr>
            <p:cNvPr id="8" name="Rectangle 7"/>
            <p:cNvSpPr/>
            <p:nvPr/>
          </p:nvSpPr>
          <p:spPr bwMode="auto">
            <a:xfrm>
              <a:off x="4606005" y="1900538"/>
              <a:ext cx="1080000" cy="14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en-US" sz="10000" b="1" dirty="0" smtClean="0">
                  <a:solidFill>
                    <a:srgbClr val="7AB800"/>
                  </a:solidFill>
                </a:rPr>
                <a:t>3</a:t>
              </a:r>
              <a:endParaRPr lang="en-US" altLang="en-US" sz="10000" b="1" dirty="0">
                <a:solidFill>
                  <a:srgbClr val="7AB800"/>
                </a:solidFill>
              </a:endParaRPr>
            </a:p>
          </p:txBody>
        </p:sp>
        <p:sp>
          <p:nvSpPr>
            <p:cNvPr id="9" name="Rectangle 8"/>
            <p:cNvSpPr/>
            <p:nvPr/>
          </p:nvSpPr>
          <p:spPr bwMode="auto">
            <a:xfrm>
              <a:off x="2132185" y="3381242"/>
              <a:ext cx="2430089" cy="14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105000"/>
                </a:lnSpc>
                <a:spcBef>
                  <a:spcPct val="21000"/>
                </a:spcBef>
                <a:spcAft>
                  <a:spcPct val="21000"/>
                </a:spcAft>
              </a:pPr>
              <a:r>
                <a:rPr lang="en-AU" sz="1600" b="1" dirty="0">
                  <a:solidFill>
                    <a:srgbClr val="4D4F53"/>
                  </a:solidFill>
                  <a:ea typeface="ＭＳ Ｐゴシック" pitchFamily="-112" charset="-128"/>
                </a:rPr>
                <a:t>An intense </a:t>
              </a:r>
              <a:r>
                <a:rPr lang="en-AU" sz="1600" b="1" dirty="0" smtClean="0">
                  <a:solidFill>
                    <a:srgbClr val="4D4F53"/>
                  </a:solidFill>
                  <a:ea typeface="ＭＳ Ｐゴシック" pitchFamily="-112" charset="-128"/>
                </a:rPr>
                <a:t>focus</a:t>
              </a:r>
              <a:br>
                <a:rPr lang="en-AU" sz="1600" b="1" dirty="0" smtClean="0">
                  <a:solidFill>
                    <a:srgbClr val="4D4F53"/>
                  </a:solidFill>
                  <a:ea typeface="ＭＳ Ｐゴシック" pitchFamily="-112" charset="-128"/>
                </a:rPr>
              </a:br>
              <a:r>
                <a:rPr lang="en-AU" sz="1600" b="1" dirty="0" smtClean="0">
                  <a:solidFill>
                    <a:srgbClr val="4D4F53"/>
                  </a:solidFill>
                  <a:ea typeface="ＭＳ Ｐゴシック" pitchFamily="-112" charset="-128"/>
                </a:rPr>
                <a:t>on </a:t>
              </a:r>
              <a:r>
                <a:rPr lang="en-AU" sz="1600" b="1" dirty="0">
                  <a:solidFill>
                    <a:srgbClr val="4D4F53"/>
                  </a:solidFill>
                  <a:ea typeface="ＭＳ Ｐゴシック" pitchFamily="-112" charset="-128"/>
                </a:rPr>
                <a:t>talent permeates </a:t>
              </a:r>
              <a:r>
                <a:rPr lang="en-AU" sz="1600" b="1" dirty="0" smtClean="0">
                  <a:solidFill>
                    <a:srgbClr val="4D4F53"/>
                  </a:solidFill>
                  <a:ea typeface="ＭＳ Ｐゴシック" pitchFamily="-112" charset="-128"/>
                </a:rPr>
                <a:t>every level </a:t>
              </a:r>
              <a:r>
                <a:rPr lang="en-AU" sz="1600" b="1" dirty="0">
                  <a:solidFill>
                    <a:srgbClr val="4D4F53"/>
                  </a:solidFill>
                  <a:ea typeface="ＭＳ Ｐゴシック" pitchFamily="-112" charset="-128"/>
                </a:rPr>
                <a:t>of the </a:t>
              </a:r>
              <a:r>
                <a:rPr lang="en-AU" sz="1600" b="1" dirty="0" smtClean="0">
                  <a:solidFill>
                    <a:srgbClr val="4D4F53"/>
                  </a:solidFill>
                  <a:ea typeface="ＭＳ Ｐゴシック" pitchFamily="-112" charset="-128"/>
                </a:rPr>
                <a:t>organization</a:t>
              </a:r>
              <a:endParaRPr lang="en-US" sz="1600" b="1" dirty="0">
                <a:solidFill>
                  <a:srgbClr val="4D4F53"/>
                </a:solidFill>
                <a:ea typeface="ＭＳ Ｐゴシック" pitchFamily="-112" charset="-128"/>
              </a:endParaRPr>
            </a:p>
          </p:txBody>
        </p:sp>
        <p:sp>
          <p:nvSpPr>
            <p:cNvPr id="10" name="Rectangle 9"/>
            <p:cNvSpPr/>
            <p:nvPr/>
          </p:nvSpPr>
          <p:spPr bwMode="auto">
            <a:xfrm>
              <a:off x="4606005" y="3381242"/>
              <a:ext cx="1080000" cy="14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en-US" sz="10000" b="1" dirty="0" smtClean="0">
                  <a:solidFill>
                    <a:srgbClr val="7AB800"/>
                  </a:solidFill>
                </a:rPr>
                <a:t>4</a:t>
              </a:r>
              <a:endParaRPr lang="en-US" altLang="en-US" sz="10000" b="1" dirty="0">
                <a:solidFill>
                  <a:srgbClr val="7AB800"/>
                </a:solidFill>
              </a:endParaRPr>
            </a:p>
          </p:txBody>
        </p:sp>
        <p:sp>
          <p:nvSpPr>
            <p:cNvPr id="11" name="Rectangle 10"/>
            <p:cNvSpPr/>
            <p:nvPr/>
          </p:nvSpPr>
          <p:spPr bwMode="auto">
            <a:xfrm>
              <a:off x="1096026" y="1900538"/>
              <a:ext cx="1080000" cy="14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en-US" sz="10000" b="1" dirty="0" smtClean="0">
                  <a:solidFill>
                    <a:srgbClr val="7AB800"/>
                  </a:solidFill>
                </a:rPr>
                <a:t>1</a:t>
              </a:r>
              <a:endParaRPr lang="en-US" altLang="en-US" sz="10000" b="1" dirty="0">
                <a:solidFill>
                  <a:srgbClr val="7AB800"/>
                </a:solidFill>
              </a:endParaRPr>
            </a:p>
          </p:txBody>
        </p:sp>
        <p:sp>
          <p:nvSpPr>
            <p:cNvPr id="12" name="Rectangle 11"/>
            <p:cNvSpPr/>
            <p:nvPr/>
          </p:nvSpPr>
          <p:spPr bwMode="auto">
            <a:xfrm>
              <a:off x="1096026" y="3381242"/>
              <a:ext cx="1080000" cy="14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en-US" sz="10000" b="1" dirty="0" smtClean="0">
                  <a:solidFill>
                    <a:srgbClr val="7AB800"/>
                  </a:solidFill>
                </a:rPr>
                <a:t>2</a:t>
              </a:r>
              <a:endParaRPr lang="en-US" altLang="en-US" sz="10000" b="1" dirty="0">
                <a:solidFill>
                  <a:srgbClr val="7AB800"/>
                </a:solidFill>
              </a:endParaRPr>
            </a:p>
          </p:txBody>
        </p:sp>
        <p:sp>
          <p:nvSpPr>
            <p:cNvPr id="13" name="Rectangle 12"/>
            <p:cNvSpPr/>
            <p:nvPr/>
          </p:nvSpPr>
          <p:spPr bwMode="auto">
            <a:xfrm>
              <a:off x="5641731" y="1900538"/>
              <a:ext cx="2430000" cy="14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105000"/>
                </a:lnSpc>
                <a:spcBef>
                  <a:spcPct val="21000"/>
                </a:spcBef>
                <a:spcAft>
                  <a:spcPct val="21000"/>
                </a:spcAft>
              </a:pPr>
              <a:r>
                <a:rPr lang="en-AU" sz="1600" b="1" dirty="0">
                  <a:solidFill>
                    <a:srgbClr val="4D4F53"/>
                  </a:solidFill>
                  <a:ea typeface="ＭＳ Ｐゴシック" pitchFamily="-112" charset="-128"/>
                </a:rPr>
                <a:t>Leadership strategy clearly reflects the overall business strategy</a:t>
              </a:r>
              <a:endParaRPr lang="en-US" sz="1600" b="1" dirty="0">
                <a:solidFill>
                  <a:srgbClr val="4D4F53"/>
                </a:solidFill>
                <a:ea typeface="ＭＳ Ｐゴシック" pitchFamily="-112" charset="-128"/>
              </a:endParaRPr>
            </a:p>
          </p:txBody>
        </p:sp>
        <p:sp>
          <p:nvSpPr>
            <p:cNvPr id="14" name="Rectangle 13"/>
            <p:cNvSpPr/>
            <p:nvPr/>
          </p:nvSpPr>
          <p:spPr bwMode="auto">
            <a:xfrm>
              <a:off x="5641731" y="3381242"/>
              <a:ext cx="2430000" cy="14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nSpc>
                  <a:spcPct val="105000"/>
                </a:lnSpc>
                <a:spcBef>
                  <a:spcPct val="21000"/>
                </a:spcBef>
                <a:spcAft>
                  <a:spcPct val="21000"/>
                </a:spcAft>
              </a:pPr>
              <a:r>
                <a:rPr lang="en-AU" sz="1600" b="1" dirty="0">
                  <a:solidFill>
                    <a:srgbClr val="4D4F53"/>
                  </a:solidFill>
                  <a:ea typeface="ＭＳ Ｐゴシック" pitchFamily="-112" charset="-128"/>
                </a:rPr>
                <a:t>The </a:t>
              </a:r>
              <a:r>
                <a:rPr lang="en-AU" sz="1600" b="1" dirty="0" smtClean="0">
                  <a:solidFill>
                    <a:srgbClr val="4D4F53"/>
                  </a:solidFill>
                  <a:ea typeface="ＭＳ Ｐゴシック" pitchFamily="-112" charset="-128"/>
                </a:rPr>
                <a:t>development</a:t>
              </a:r>
              <a:br>
                <a:rPr lang="en-AU" sz="1600" b="1" dirty="0" smtClean="0">
                  <a:solidFill>
                    <a:srgbClr val="4D4F53"/>
                  </a:solidFill>
                  <a:ea typeface="ＭＳ Ｐゴシック" pitchFamily="-112" charset="-128"/>
                </a:rPr>
              </a:br>
              <a:r>
                <a:rPr lang="en-AU" sz="1600" b="1" dirty="0" smtClean="0">
                  <a:solidFill>
                    <a:srgbClr val="4D4F53"/>
                  </a:solidFill>
                  <a:ea typeface="ＭＳ Ｐゴシック" pitchFamily="-112" charset="-128"/>
                </a:rPr>
                <a:t>of </a:t>
              </a:r>
              <a:r>
                <a:rPr lang="en-AU" sz="1600" b="1" dirty="0">
                  <a:solidFill>
                    <a:srgbClr val="4D4F53"/>
                  </a:solidFill>
                  <a:ea typeface="ＭＳ Ｐゴシック" pitchFamily="-112" charset="-128"/>
                </a:rPr>
                <a:t>leaders is an</a:t>
              </a:r>
              <a:br>
                <a:rPr lang="en-AU" sz="1600" b="1" dirty="0">
                  <a:solidFill>
                    <a:srgbClr val="4D4F53"/>
                  </a:solidFill>
                  <a:ea typeface="ＭＳ Ｐゴシック" pitchFamily="-112" charset="-128"/>
                </a:rPr>
              </a:br>
              <a:r>
                <a:rPr lang="en-AU" sz="1600" b="1" dirty="0" smtClean="0">
                  <a:solidFill>
                    <a:srgbClr val="4D4F53"/>
                  </a:solidFill>
                  <a:ea typeface="ＭＳ Ｐゴシック" pitchFamily="-112" charset="-128"/>
                </a:rPr>
                <a:t>institutionalized </a:t>
              </a:r>
              <a:r>
                <a:rPr lang="en-AU" sz="1600" b="1" dirty="0">
                  <a:solidFill>
                    <a:srgbClr val="4D4F53"/>
                  </a:solidFill>
                  <a:ea typeface="ＭＳ Ｐゴシック" pitchFamily="-112" charset="-128"/>
                </a:rPr>
                <a:t>practice and </a:t>
              </a:r>
              <a:r>
                <a:rPr lang="en-AU" sz="1600" b="1" dirty="0" smtClean="0">
                  <a:solidFill>
                    <a:srgbClr val="4D4F53"/>
                  </a:solidFill>
                  <a:ea typeface="ＭＳ Ｐゴシック" pitchFamily="-112" charset="-128"/>
                </a:rPr>
                <a:t>mindset</a:t>
              </a:r>
              <a:endParaRPr lang="en-US" sz="1600" b="1" dirty="0">
                <a:solidFill>
                  <a:srgbClr val="4D4F53"/>
                </a:solidFill>
                <a:ea typeface="ＭＳ Ｐゴシック" pitchFamily="-112" charset="-128"/>
              </a:endParaRPr>
            </a:p>
          </p:txBody>
        </p:sp>
        <p:sp>
          <p:nvSpPr>
            <p:cNvPr id="15" name="Rectangle 90"/>
            <p:cNvSpPr>
              <a:spLocks noChangeArrowheads="1"/>
            </p:cNvSpPr>
            <p:nvPr/>
          </p:nvSpPr>
          <p:spPr bwMode="auto">
            <a:xfrm>
              <a:off x="1096026" y="4821472"/>
              <a:ext cx="3466248" cy="360000"/>
            </a:xfrm>
            <a:prstGeom prst="rect">
              <a:avLst/>
            </a:prstGeom>
            <a:solidFill>
              <a:srgbClr val="4D4F53"/>
            </a:solidFill>
            <a:ln>
              <a:noFill/>
            </a:ln>
            <a:extLst/>
          </p:spPr>
          <p:txBody>
            <a:bodyPr wrap="square" lIns="0" tIns="0" rIns="0" bIns="0" anchor="ctr" anchorCtr="0">
              <a:noAutofit/>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a:r>
                <a:rPr lang="en-US" altLang="en-US" sz="1200" b="1" dirty="0" smtClean="0">
                  <a:solidFill>
                    <a:schemeClr val="bg1"/>
                  </a:solidFill>
                </a:rPr>
                <a:t>Unrelenting focus on talent</a:t>
              </a:r>
              <a:endParaRPr lang="en-US" altLang="en-US" sz="1200" b="1" dirty="0">
                <a:solidFill>
                  <a:schemeClr val="bg1"/>
                </a:solidFill>
              </a:endParaRPr>
            </a:p>
          </p:txBody>
        </p:sp>
        <p:sp>
          <p:nvSpPr>
            <p:cNvPr id="16" name="Rectangle 92"/>
            <p:cNvSpPr>
              <a:spLocks noChangeArrowheads="1"/>
            </p:cNvSpPr>
            <p:nvPr/>
          </p:nvSpPr>
          <p:spPr bwMode="auto">
            <a:xfrm>
              <a:off x="4606005" y="4821242"/>
              <a:ext cx="3465726" cy="362928"/>
            </a:xfrm>
            <a:prstGeom prst="rect">
              <a:avLst/>
            </a:prstGeom>
            <a:solidFill>
              <a:srgbClr val="4D4F53"/>
            </a:solidFill>
            <a:ln>
              <a:noFill/>
            </a:ln>
            <a:extLst/>
          </p:spPr>
          <p:txBody>
            <a:bodyPr lIns="0" tIns="0" rIns="0" bIns="0" anchor="ctr" anchorCtr="0">
              <a:noAutofit/>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a:r>
                <a:rPr lang="en-US" altLang="en-US" sz="1200" b="1" dirty="0" smtClean="0">
                  <a:solidFill>
                    <a:schemeClr val="bg1"/>
                  </a:solidFill>
                </a:rPr>
                <a:t>When leadership becomes a way of life</a:t>
              </a:r>
              <a:endParaRPr lang="en-US" altLang="en-US" sz="1200" b="1" dirty="0">
                <a:solidFill>
                  <a:schemeClr val="bg1"/>
                </a:solidFill>
              </a:endParaRPr>
            </a:p>
          </p:txBody>
        </p:sp>
      </p:grpSp>
      <p:cxnSp>
        <p:nvCxnSpPr>
          <p:cNvPr id="19" name="Straight Connector 18"/>
          <p:cNvCxnSpPr/>
          <p:nvPr/>
        </p:nvCxnSpPr>
        <p:spPr bwMode="auto">
          <a:xfrm>
            <a:off x="1096026" y="3026011"/>
            <a:ext cx="6971649" cy="0"/>
          </a:xfrm>
          <a:prstGeom prst="line">
            <a:avLst/>
          </a:prstGeom>
          <a:solidFill>
            <a:schemeClr val="accent1"/>
          </a:solidFill>
          <a:ln w="9525" cap="flat" cmpd="sng" algn="ctr">
            <a:solidFill>
              <a:srgbClr val="C9CAC8"/>
            </a:solidFill>
            <a:prstDash val="solid"/>
            <a:round/>
            <a:headEnd type="none" w="med" len="med"/>
            <a:tailEnd type="none" w="med" len="med"/>
          </a:ln>
          <a:effectLst/>
        </p:spPr>
      </p:cxnSp>
      <p:cxnSp>
        <p:nvCxnSpPr>
          <p:cNvPr id="25" name="Straight Connector 24"/>
          <p:cNvCxnSpPr/>
          <p:nvPr/>
        </p:nvCxnSpPr>
        <p:spPr bwMode="auto">
          <a:xfrm flipV="1">
            <a:off x="4582176" y="1697427"/>
            <a:ext cx="1" cy="2190528"/>
          </a:xfrm>
          <a:prstGeom prst="line">
            <a:avLst/>
          </a:prstGeom>
          <a:solidFill>
            <a:schemeClr val="accent1"/>
          </a:solidFill>
          <a:ln w="9525" cap="flat" cmpd="sng" algn="ctr">
            <a:solidFill>
              <a:srgbClr val="C9CAC8"/>
            </a:solidFill>
            <a:prstDash val="solid"/>
            <a:round/>
            <a:headEnd type="none" w="med" len="med"/>
            <a:tailEnd type="none" w="med" len="med"/>
          </a:ln>
          <a:effectLst/>
        </p:spPr>
      </p:cxnSp>
    </p:spTree>
    <p:extLst>
      <p:ext uri="{BB962C8B-B14F-4D97-AF65-F5344CB8AC3E}">
        <p14:creationId xmlns:p14="http://schemas.microsoft.com/office/powerpoint/2010/main" val="2165068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guide-Screen-16x9">
  <a:themeElements>
    <a:clrScheme name="Aon Color Scheme 2014">
      <a:dk1>
        <a:srgbClr val="000000"/>
      </a:dk1>
      <a:lt1>
        <a:srgbClr val="FFFFFF"/>
      </a:lt1>
      <a:dk2>
        <a:srgbClr val="E11B22"/>
      </a:dk2>
      <a:lt2>
        <a:srgbClr val="4D4F53"/>
      </a:lt2>
      <a:accent1>
        <a:srgbClr val="F0AB00"/>
      </a:accent1>
      <a:accent2>
        <a:srgbClr val="7AB800"/>
      </a:accent2>
      <a:accent3>
        <a:srgbClr val="5EB6E4"/>
      </a:accent3>
      <a:accent4>
        <a:srgbClr val="0039A6"/>
      </a:accent4>
      <a:accent5>
        <a:srgbClr val="6E267B"/>
      </a:accent5>
      <a:accent6>
        <a:srgbClr val="D3CD8B"/>
      </a:accent6>
      <a:hlink>
        <a:srgbClr val="E11B22"/>
      </a:hlink>
      <a:folHlink>
        <a:srgbClr val="E11B22"/>
      </a:folHlink>
    </a:clrScheme>
    <a:fontScheme name="Aon_PowerPoint_Template_NoImage-3-0">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Aon_PowerPoint_Template_NoImage-3-0 1">
        <a:dk1>
          <a:srgbClr val="000000"/>
        </a:dk1>
        <a:lt1>
          <a:srgbClr val="FFFFFF"/>
        </a:lt1>
        <a:dk2>
          <a:srgbClr val="5EB6E4"/>
        </a:dk2>
        <a:lt2>
          <a:srgbClr val="4D4F53"/>
        </a:lt2>
        <a:accent1>
          <a:srgbClr val="C9CAC8"/>
        </a:accent1>
        <a:accent2>
          <a:srgbClr val="7AB800"/>
        </a:accent2>
        <a:accent3>
          <a:srgbClr val="FFFFFF"/>
        </a:accent3>
        <a:accent4>
          <a:srgbClr val="000000"/>
        </a:accent4>
        <a:accent5>
          <a:srgbClr val="E1E1E0"/>
        </a:accent5>
        <a:accent6>
          <a:srgbClr val="6EA600"/>
        </a:accent6>
        <a:hlink>
          <a:srgbClr val="F0AB00"/>
        </a:hlink>
        <a:folHlink>
          <a:srgbClr val="D3CD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ppt-guide-Screen-16x9</Template>
  <TotalTime>176</TotalTime>
  <Words>2609</Words>
  <Application>Microsoft Office PowerPoint</Application>
  <PresentationFormat>On-screen Show (16:9)</PresentationFormat>
  <Paragraphs>394</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ppt-guide-Screen-16x9</vt:lpstr>
      <vt:lpstr>Powering Up Your Leadership Pipeline:  How Top Companies Get It Right  Veronica S. Harvey, Ph.D. Partner, Aon Hewitt  March 31, 2015 </vt:lpstr>
      <vt:lpstr>Objectives for Today</vt:lpstr>
      <vt:lpstr>What is Aon Hewitt Top Companies                         for Leaders® About?</vt:lpstr>
      <vt:lpstr>Aon Hewitt’s Top Companies for Leaders® Research</vt:lpstr>
      <vt:lpstr>Aon Hewitt’s Top Companies for Leaders® Methodology</vt:lpstr>
      <vt:lpstr>Aon Hewitt Top Companies for Leaders® </vt:lpstr>
      <vt:lpstr>What Differentiates the Top Companies</vt:lpstr>
      <vt:lpstr>What it Takes to be a Top Company in 2015 and Beyond</vt:lpstr>
      <vt:lpstr>What Differentiates Top Companies?</vt:lpstr>
      <vt:lpstr>Five Fundamentals that Set Top Companies Apart in 2015</vt:lpstr>
      <vt:lpstr> Three Leader Attributes DNA of Aon Hewitt Top Companies for Leaders®</vt:lpstr>
      <vt:lpstr>Laying the Foundation for Success: What Companies Must Get Right</vt:lpstr>
      <vt:lpstr>What Can We Learn About Leadership Assessment from Companies Who Do it Best? </vt:lpstr>
      <vt:lpstr>The Discipline of Assessment</vt:lpstr>
      <vt:lpstr>Aon Hewitt Top Companies for Leaders® Use Assessment to Create a Strong Leadership Pipeline</vt:lpstr>
      <vt:lpstr>Use of Assessment is Related to Financial results</vt:lpstr>
      <vt:lpstr>Aon Hewitt Top Companies for Leaders® Incorporate Assessment at Every Leadership Level</vt:lpstr>
      <vt:lpstr>Guiding Principal #1:   Assess Potential to “Make the Curve” at Each Leadership Level </vt:lpstr>
      <vt:lpstr>Guiding Principle #2:   Align Assessment Practices with Organizational Strategy and Context</vt:lpstr>
      <vt:lpstr>Guiding Principle #3:   Use a Variety of Valid, Objective Assessment Techniques</vt:lpstr>
      <vt:lpstr>Assessment Centers that Integrate Multiple Techniques are  Particularly Valid</vt:lpstr>
      <vt:lpstr>PowerPoint Presentation</vt:lpstr>
      <vt:lpstr>Competencies Provides a Common Denominator</vt:lpstr>
      <vt:lpstr>Guiding Principle #5: Aim to Make Assessments and Engaging </vt:lpstr>
      <vt:lpstr>PowerPoint Presentation</vt:lpstr>
      <vt:lpstr>An Example of a High-Fidelity  Business Simulation </vt:lpstr>
      <vt:lpstr>Guiding Principle #6: Ensure Assessment Processes are Practical and Sustainable</vt:lpstr>
      <vt:lpstr>Summary of Guiding Principles</vt:lpstr>
      <vt:lpstr>Questions</vt:lpstr>
      <vt:lpstr>For More Information</vt:lpstr>
      <vt:lpstr>About Aon Hewitt</vt:lpstr>
    </vt:vector>
  </TitlesOfParts>
  <Company>Aon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Bjorngaard</dc:creator>
  <cp:lastModifiedBy>Amanda M Bjorngaard</cp:lastModifiedBy>
  <cp:revision>23</cp:revision>
  <cp:lastPrinted>2015-03-25T17:21:51Z</cp:lastPrinted>
  <dcterms:created xsi:type="dcterms:W3CDTF">2015-03-17T20:50:13Z</dcterms:created>
  <dcterms:modified xsi:type="dcterms:W3CDTF">2015-03-27T15:40:02Z</dcterms:modified>
</cp:coreProperties>
</file>